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tags/tag8.xml" ContentType="application/vnd.openxmlformats-officedocument.presentationml.tags+xml"/>
  <Override PartName="/ppt/tags/tag104.xml" ContentType="application/vnd.openxmlformats-officedocument.presentationml.tags+xml"/>
  <Override PartName="/ppt/tags/tag140.xml" ContentType="application/vnd.openxmlformats-officedocument.presentationml.tags+xml"/>
  <Override PartName="/ppt/tags/tag151.xml" ContentType="application/vnd.openxmlformats-officedocument.presentationml.tags+xml"/>
  <Override PartName="/ppt/slides/slide36.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Layouts/slideLayout2.xml" ContentType="application/vnd.openxmlformats-officedocument.presentationml.slideLayout+xml"/>
  <Override PartName="/ppt/tags/tag49.xml" ContentType="application/vnd.openxmlformats-officedocument.presentationml.tags+xml"/>
  <Override PartName="/ppt/notesSlides/notesSlide27.xml" ContentType="application/vnd.openxmlformats-officedocument.presentationml.notesSlide+xml"/>
  <Override PartName="/ppt/tags/tag96.xml" ContentType="application/vnd.openxmlformats-officedocument.presentationml.tags+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gs/tag38.xml" ContentType="application/vnd.openxmlformats-officedocument.presentationml.tags+xml"/>
  <Override PartName="/ppt/notesSlides/notesSlide16.xml" ContentType="application/vnd.openxmlformats-officedocument.presentationml.notesSlide+xml"/>
  <Override PartName="/ppt/tags/tag85.xml" ContentType="application/vnd.openxmlformats-officedocument.presentationml.tags+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63.xml" ContentType="application/vnd.openxmlformats-officedocument.presentationml.tags+xml"/>
  <Override PartName="/ppt/tags/tag74.xml" ContentType="application/vnd.openxmlformats-officedocument.presentationml.tags+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tags/tag52.xml" ContentType="application/vnd.openxmlformats-officedocument.presentationml.tags+xml"/>
  <Override PartName="/ppt/notesSlides/notesSlide30.xml" ContentType="application/vnd.openxmlformats-officedocument.presentationml.notesSlide+xml"/>
  <Override PartName="/ppt/tags/tag109.xml" ContentType="application/vnd.openxmlformats-officedocument.presentationml.tags+xml"/>
  <Override PartName="/ppt/notesSlides/notesSlide7.xml" ContentType="application/vnd.openxmlformats-officedocument.presentationml.notesSlide+xml"/>
  <Override PartName="/ppt/tags/tag41.xml" ContentType="application/vnd.openxmlformats-officedocument.presentationml.tags+xml"/>
  <Override PartName="/ppt/diagrams/layout1.xml" ContentType="application/vnd.openxmlformats-officedocument.drawingml.diagramLayout+xml"/>
  <Override PartName="/ppt/tags/tag145.xml" ContentType="application/vnd.openxmlformats-officedocument.presentationml.tags+xml"/>
  <Override PartName="/ppt/tags/tag30.xml" ContentType="application/vnd.openxmlformats-officedocument.presentationml.tags+xml"/>
  <Override PartName="/ppt/tags/tag134.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ags/tag112.xml" ContentType="application/vnd.openxmlformats-officedocument.presentationml.tags+xml"/>
  <Override PartName="/ppt/tags/tag123.xml" ContentType="application/vnd.openxmlformats-officedocument.presentationml.tags+xml"/>
  <Override PartName="/ppt/slides/slide55.xml" ContentType="application/vnd.openxmlformats-officedocument.presentationml.slide+xml"/>
  <Override PartName="/ppt/slideLayouts/slideLayout18.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tags/tag79.xml" ContentType="application/vnd.openxmlformats-officedocument.presentationml.tags+xml"/>
  <Override PartName="/ppt/tags/tag101.xml" ContentType="application/vnd.openxmlformats-officedocument.presentationml.tags+xml"/>
  <Override PartName="/ppt/notesSlides/notesSlide57.xml" ContentType="application/vnd.openxmlformats-officedocument.presentationml.notesSlide+xml"/>
  <Override PartName="/ppt/slides/slide33.xml" ContentType="application/vnd.openxmlformats-officedocument.presentationml.slide+xml"/>
  <Override PartName="/ppt/slides/slide44.xml" ContentType="application/vnd.openxmlformats-officedocument.presentationml.slide+xml"/>
  <Override PartName="/ppt/tags/tag68.xml" ContentType="application/vnd.openxmlformats-officedocument.presentationml.tags+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tags/tag57.xml" ContentType="application/vnd.openxmlformats-officedocument.presentationml.tags+xml"/>
  <Override PartName="/ppt/notesSlides/notesSlide24.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tags/tag35.xml" ContentType="application/vnd.openxmlformats-officedocument.presentationml.tags+xml"/>
  <Override PartName="/ppt/tags/tag46.xml" ContentType="application/vnd.openxmlformats-officedocument.presentationml.tags+xml"/>
  <Override PartName="/ppt/tags/tag82.xml" ContentType="application/vnd.openxmlformats-officedocument.presentationml.tags+xml"/>
  <Override PartName="/ppt/tags/tag93.xml" ContentType="application/vnd.openxmlformats-officedocument.presentationml.tags+xml"/>
  <Override PartName="/ppt/tags/tag139.xml" ContentType="application/vnd.openxmlformats-officedocument.presentationml.tags+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tags/tag24.xml" ContentType="application/vnd.openxmlformats-officedocument.presentationml.tags+xml"/>
  <Override PartName="/ppt/tags/tag71.xml" ContentType="application/vnd.openxmlformats-officedocument.presentationml.tags+xml"/>
  <Override PartName="/ppt/tags/tag128.xml" ContentType="application/vnd.openxmlformats-officedocument.presentationml.tags+xml"/>
  <Override PartName="/ppt/tags/tag13.xml" ContentType="application/vnd.openxmlformats-officedocument.presentationml.tags+xml"/>
  <Override PartName="/ppt/tags/tag60.xml" ContentType="application/vnd.openxmlformats-officedocument.presentationml.tags+xml"/>
  <Override PartName="/ppt/tags/tag117.xml" ContentType="application/vnd.openxmlformats-officedocument.presentationml.tags+xml"/>
  <Override PartName="/ppt/slides/slide49.xml" ContentType="application/vnd.openxmlformats-officedocument.presentationml.slide+xml"/>
  <Override PartName="/ppt/notesSlides/notesSlide4.xml" ContentType="application/vnd.openxmlformats-officedocument.presentationml.notesSlide+xml"/>
  <Override PartName="/ppt/tags/tag106.xml" ContentType="application/vnd.openxmlformats-officedocument.presentationml.tags+xml"/>
  <Override PartName="/ppt/tags/tag142.xml" ContentType="application/vnd.openxmlformats-officedocument.presentationml.tags+xml"/>
  <Override PartName="/ppt/tags/tag153.xml" ContentType="application/vnd.openxmlformats-officedocument.presentationml.tags+xml"/>
  <Override PartName="/ppt/slides/slide38.xml" ContentType="application/vnd.openxmlformats-officedocument.presentationml.slide+xml"/>
  <Override PartName="/ppt/diagrams/colors1.xml" ContentType="application/vnd.openxmlformats-officedocument.drawingml.diagramColors+xml"/>
  <Override PartName="/ppt/tags/tag131.xml" ContentType="application/vnd.openxmlformats-officedocument.presentationml.tags+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tags/tag98.xml" ContentType="application/vnd.openxmlformats-officedocument.presentationml.tags+xml"/>
  <Override PartName="/ppt/tags/tag120.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52.xml" ContentType="application/vnd.openxmlformats-officedocument.presentationml.slide+xml"/>
  <Override PartName="/ppt/slideLayouts/slideLayout15.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Override PartName="/ppt/tags/tag87.xml" ContentType="application/vnd.openxmlformats-officedocument.presentationml.tags+xml"/>
  <Override PartName="/ppt/slides/slide41.xml" ContentType="application/vnd.openxmlformats-officedocument.presentationml.slide+xml"/>
  <Override PartName="/ppt/tags/tag29.xml" ContentType="application/vnd.openxmlformats-officedocument.presentationml.tags+xml"/>
  <Override PartName="/ppt/tags/tag76.xml" ContentType="application/vnd.openxmlformats-officedocument.presentationml.tags+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30.xml" ContentType="application/vnd.openxmlformats-officedocument.presentationml.slide+xml"/>
  <Override PartName="/ppt/tags/tag18.xml" ContentType="application/vnd.openxmlformats-officedocument.presentationml.tags+xml"/>
  <Override PartName="/ppt/tags/tag54.xml" ContentType="application/vnd.openxmlformats-officedocument.presentationml.tags+xml"/>
  <Override PartName="/ppt/tags/tag65.xml" ContentType="application/vnd.openxmlformats-officedocument.presentationml.tags+xml"/>
  <Override PartName="/ppt/notesSlides/notesSlide32.xml" ContentType="application/vnd.openxmlformats-officedocument.presentationml.notesSlide+xml"/>
  <Override PartName="/ppt/notesSlides/notesSlide9.xml" ContentType="application/vnd.openxmlformats-officedocument.presentationml.notesSlide+xml"/>
  <Override PartName="/ppt/tags/tag43.xml" ContentType="application/vnd.openxmlformats-officedocument.presentationml.tags+xml"/>
  <Override PartName="/ppt/notesSlides/notesSlide21.xml" ContentType="application/vnd.openxmlformats-officedocument.presentationml.notesSlide+xml"/>
  <Override PartName="/ppt/tags/tag90.xml" ContentType="application/vnd.openxmlformats-officedocument.presentationml.tags+xml"/>
  <Override PartName="/ppt/tags/tag147.xml" ContentType="application/vnd.openxmlformats-officedocument.presentationml.tags+xml"/>
  <Override PartName="/ppt/notesSlides/notesSlide10.xml" ContentType="application/vnd.openxmlformats-officedocument.presentationml.notesSlide+xml"/>
  <Override PartName="/ppt/tags/tag32.xml" ContentType="application/vnd.openxmlformats-officedocument.presentationml.tags+xml"/>
  <Override PartName="/ppt/tags/tag50.xml" ContentType="application/vnd.openxmlformats-officedocument.presentationml.tags+xml"/>
  <Override PartName="/ppt/tags/tag107.xml" ContentType="application/vnd.openxmlformats-officedocument.presentationml.tags+xml"/>
  <Override PartName="/ppt/tags/tag136.xml" ContentType="application/vnd.openxmlformats-officedocument.presentationml.tags+xml"/>
  <Override PartName="/ppt/tags/tag154.xml" ContentType="application/vnd.openxmlformats-officedocument.presentationml.tags+xml"/>
  <Override PartName="/ppt/slides/slide7.xml" ContentType="application/vnd.openxmlformats-officedocument.presentationml.slide+xml"/>
  <Override PartName="/ppt/slideLayouts/slideLayout9.xml" ContentType="application/vnd.openxmlformats-officedocument.presentationml.slideLayout+xml"/>
  <Override PartName="/ppt/tags/tag10.xml" ContentType="application/vnd.openxmlformats-officedocument.presentationml.tags+xml"/>
  <Override PartName="/ppt/notesSlides/notesSlide5.xml" ContentType="application/vnd.openxmlformats-officedocument.presentationml.notesSlide+xml"/>
  <Override PartName="/ppt/tags/tag21.xml" ContentType="application/vnd.openxmlformats-officedocument.presentationml.tags+xml"/>
  <Override PartName="/ppt/tags/tag114.xml" ContentType="application/vnd.openxmlformats-officedocument.presentationml.tags+xml"/>
  <Override PartName="/ppt/tags/tag125.xml" ContentType="application/vnd.openxmlformats-officedocument.presentationml.tags+xml"/>
  <Override PartName="/ppt/tags/tag143.xml" ContentType="application/vnd.openxmlformats-officedocument.presentationml.tags+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tags/tag7.xml" ContentType="application/vnd.openxmlformats-officedocument.presentationml.tags+xml"/>
  <Override PartName="/ppt/tags/tag103.xml" ContentType="application/vnd.openxmlformats-officedocument.presentationml.tags+xml"/>
  <Override PartName="/ppt/tags/tag132.xml" ContentType="application/vnd.openxmlformats-officedocument.presentationml.tags+xml"/>
  <Override PartName="/ppt/tags/tag150.xml" ContentType="application/vnd.openxmlformats-officedocument.presentationml.tags+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notesSlides/notesSlide19.xml" ContentType="application/vnd.openxmlformats-officedocument.presentationml.notesSlide+xml"/>
  <Override PartName="/ppt/tags/tag99.xml" ContentType="application/vnd.openxmlformats-officedocument.presentationml.tags+xml"/>
  <Override PartName="/ppt/tags/tag110.xml" ContentType="application/vnd.openxmlformats-officedocument.presentationml.tags+xml"/>
  <Override PartName="/ppt/tags/tag121.xml" ContentType="application/vnd.openxmlformats-officedocument.presentationml.tags+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Default Extension="jpeg" ContentType="image/jpeg"/>
  <Override PartName="/ppt/slideLayouts/slideLayout16.xml" ContentType="application/vnd.openxmlformats-officedocument.presentationml.slideLayout+xml"/>
  <Override PartName="/ppt/tags/tag3.xml" ContentType="application/vnd.openxmlformats-officedocument.presentationml.tags+xml"/>
  <Override PartName="/ppt/diagrams/quickStyle1.xml" ContentType="application/vnd.openxmlformats-officedocument.drawingml.diagramStyle+xml"/>
  <Override PartName="/ppt/tags/tag59.xml" ContentType="application/vnd.openxmlformats-officedocument.presentationml.tags+xml"/>
  <Override PartName="/ppt/tags/tag77.xml" ContentType="application/vnd.openxmlformats-officedocument.presentationml.tags+xml"/>
  <Override PartName="/ppt/tags/tag88.xml" ContentType="application/vnd.openxmlformats-officedocument.presentationml.tags+xml"/>
  <Override PartName="/ppt/notesSlides/notesSlide37.xml" ContentType="application/vnd.openxmlformats-officedocument.presentationml.notesSlide+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ags/tag19.xml" ContentType="application/vnd.openxmlformats-officedocument.presentationml.tags+xml"/>
  <Override PartName="/ppt/tags/tag37.xml" ContentType="application/vnd.openxmlformats-officedocument.presentationml.tags+xml"/>
  <Override PartName="/ppt/notesSlides/notesSlide15.xml" ContentType="application/vnd.openxmlformats-officedocument.presentationml.notesSlide+xml"/>
  <Override PartName="/ppt/tags/tag48.xml" ContentType="application/vnd.openxmlformats-officedocument.presentationml.tags+xml"/>
  <Override PartName="/ppt/notesSlides/notesSlide26.xml" ContentType="application/vnd.openxmlformats-officedocument.presentationml.notesSlide+xml"/>
  <Override PartName="/ppt/tags/tag66.xml" ContentType="application/vnd.openxmlformats-officedocument.presentationml.tags+xml"/>
  <Override PartName="/ppt/tags/tag84.xml" ContentType="application/vnd.openxmlformats-officedocument.presentationml.tags+xml"/>
  <Override PartName="/ppt/tags/tag95.xml" ContentType="application/vnd.openxmlformats-officedocument.presentationml.tags+xml"/>
  <Override PartName="/ppt/notesSlides/notesSlide44.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tags/tag26.xml" ContentType="application/vnd.openxmlformats-officedocument.presentationml.tags+xml"/>
  <Override PartName="/ppt/tags/tag55.xml" ContentType="application/vnd.openxmlformats-officedocument.presentationml.tags+xml"/>
  <Override PartName="/ppt/notesSlides/notesSlide22.xml" ContentType="application/vnd.openxmlformats-officedocument.presentationml.notesSlide+xml"/>
  <Override PartName="/ppt/tags/tag73.xml" ContentType="application/vnd.openxmlformats-officedocument.presentationml.tags+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tags/tag15.xml" ContentType="application/vnd.openxmlformats-officedocument.presentationml.tags+xml"/>
  <Override PartName="/ppt/notesSlides/notesSlide11.xml" ContentType="application/vnd.openxmlformats-officedocument.presentationml.notesSlide+xml"/>
  <Override PartName="/ppt/tags/tag33.xml" ContentType="application/vnd.openxmlformats-officedocument.presentationml.tags+xml"/>
  <Override PartName="/ppt/tags/tag44.xml" ContentType="application/vnd.openxmlformats-officedocument.presentationml.tags+xml"/>
  <Override PartName="/ppt/tags/tag62.xml" ContentType="application/vnd.openxmlformats-officedocument.presentationml.tags+xml"/>
  <Override PartName="/ppt/tags/tag80.xml" ContentType="application/vnd.openxmlformats-officedocument.presentationml.tags+xml"/>
  <Override PartName="/ppt/tags/tag91.xml" ContentType="application/vnd.openxmlformats-officedocument.presentationml.tags+xml"/>
  <Override PartName="/ppt/notesSlides/notesSlide40.xml" ContentType="application/vnd.openxmlformats-officedocument.presentationml.notesSlide+xml"/>
  <Override PartName="/ppt/tags/tag119.xml" ContentType="application/vnd.openxmlformats-officedocument.presentationml.tags+xml"/>
  <Override PartName="/ppt/tags/tag137.xml" ContentType="application/vnd.openxmlformats-officedocument.presentationml.tags+xml"/>
  <Override PartName="/ppt/tags/tag148.xml" ContentType="application/vnd.openxmlformats-officedocument.presentationml.tags+xml"/>
  <Override PartName="/ppt/notesSlides/notesSlide6.xml" ContentType="application/vnd.openxmlformats-officedocument.presentationml.notesSlide+xml"/>
  <Override PartName="/ppt/tags/tag22.xml" ContentType="application/vnd.openxmlformats-officedocument.presentationml.tags+xml"/>
  <Override PartName="/ppt/tags/tag40.xml" ContentType="application/vnd.openxmlformats-officedocument.presentationml.tags+xml"/>
  <Override PartName="/ppt/tags/tag51.xml" ContentType="application/vnd.openxmlformats-officedocument.presentationml.tags+xml"/>
  <Override PartName="/ppt/tags/tag108.xml" ContentType="application/vnd.openxmlformats-officedocument.presentationml.tags+xml"/>
  <Override PartName="/ppt/tags/tag126.xml" ContentType="application/vnd.openxmlformats-officedocument.presentationml.tags+xml"/>
  <Override PartName="/ppt/tags/tag155.xml" ContentType="application/vnd.openxmlformats-officedocument.presentationml.tags+xml"/>
  <Override PartName="/ppt/slides/slide8.xml" ContentType="application/vnd.openxmlformats-officedocument.presentationml.slide+xml"/>
  <Override PartName="/ppt/tags/tag11.xml" ContentType="application/vnd.openxmlformats-officedocument.presentationml.tags+xml"/>
  <Override PartName="/ppt/diagrams/data1.xml" ContentType="application/vnd.openxmlformats-officedocument.drawingml.diagramData+xml"/>
  <Override PartName="/ppt/tags/tag115.xml" ContentType="application/vnd.openxmlformats-officedocument.presentationml.tags+xml"/>
  <Override PartName="/ppt/tags/tag133.xml" ContentType="application/vnd.openxmlformats-officedocument.presentationml.tags+xml"/>
  <Override PartName="/ppt/tags/tag144.xml" ContentType="application/vnd.openxmlformats-officedocument.presentationml.tags+xml"/>
  <Override PartName="/ppt/slides/slide29.xml" ContentType="application/vnd.openxmlformats-officedocument.presentationml.slide+xml"/>
  <Override PartName="/ppt/tags/tag122.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ags/tag4.xml" ContentType="application/vnd.openxmlformats-officedocument.presentationml.tags+xml"/>
  <Override PartName="/ppt/tags/tag89.xml" ContentType="application/vnd.openxmlformats-officedocument.presentationml.tags+xml"/>
  <Override PartName="/ppt/tags/tag111.xml" ContentType="application/vnd.openxmlformats-officedocument.presentationml.tags+xml"/>
  <Override PartName="/ppt/slides/slide43.xml" ContentType="application/vnd.openxmlformats-officedocument.presentationml.slide+xml"/>
  <Override PartName="/ppt/theme/theme1.xml" ContentType="application/vnd.openxmlformats-officedocument.theme+xml"/>
  <Override PartName="/ppt/tags/tag78.xml" ContentType="application/vnd.openxmlformats-officedocument.presentationml.tags+xml"/>
  <Override PartName="/ppt/tags/tag100.xml" ContentType="application/vnd.openxmlformats-officedocument.presentationml.tags+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slides/slide32.xml" ContentType="application/vnd.openxmlformats-officedocument.presentationml.slide+xml"/>
  <Override PartName="/ppt/tags/tag56.xml" ContentType="application/vnd.openxmlformats-officedocument.presentationml.tags+xml"/>
  <Override PartName="/ppt/tags/tag67.xml" ContentType="application/vnd.openxmlformats-officedocument.presentationml.tags+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slideLayouts/slideLayout20.xml" ContentType="application/vnd.openxmlformats-officedocument.presentationml.slideLayout+xml"/>
  <Override PartName="/ppt/tags/tag45.xml" ContentType="application/vnd.openxmlformats-officedocument.presentationml.tags+xml"/>
  <Override PartName="/ppt/notesSlides/notesSlide23.xml" ContentType="application/vnd.openxmlformats-officedocument.presentationml.notesSlide+xml"/>
  <Override PartName="/ppt/tags/tag92.xml" ContentType="application/vnd.openxmlformats-officedocument.presentationml.tags+xml"/>
  <Override PartName="/ppt/tags/tag149.xml" ContentType="application/vnd.openxmlformats-officedocument.presentationml.tags+xml"/>
  <Override PartName="/docProps/custom.xml" ContentType="application/vnd.openxmlformats-officedocument.custom-properties+xml"/>
  <Override PartName="/ppt/notesSlides/notesSlide12.xml" ContentType="application/vnd.openxmlformats-officedocument.presentationml.notesSlide+xml"/>
  <Override PartName="/ppt/tags/tag34.xml" ContentType="application/vnd.openxmlformats-officedocument.presentationml.tags+xml"/>
  <Override PartName="/ppt/tags/tag81.xml" ContentType="application/vnd.openxmlformats-officedocument.presentationml.tags+xml"/>
  <Override PartName="/ppt/tags/tag138.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70.xml" ContentType="application/vnd.openxmlformats-officedocument.presentationml.tags+xml"/>
  <Override PartName="/ppt/tags/tag116.xml" ContentType="application/vnd.openxmlformats-officedocument.presentationml.tags+xml"/>
  <Override PartName="/ppt/tags/tag127.xml" ContentType="application/vnd.openxmlformats-officedocument.presentationml.tags+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105.xml" ContentType="application/vnd.openxmlformats-officedocument.presentationml.tags+xml"/>
  <Override PartName="/ppt/tags/tag152.xml" ContentType="application/vnd.openxmlformats-officedocument.presentationml.tags+xml"/>
  <Override PartName="/ppt/slides/slide48.xml" ContentType="application/vnd.openxmlformats-officedocument.presentationml.slide+xml"/>
  <Override PartName="/ppt/notesSlides/notesSlide3.xml" ContentType="application/vnd.openxmlformats-officedocument.presentationml.notesSlide+xml"/>
  <Override PartName="/ppt/tags/tag141.xml" ContentType="application/vnd.openxmlformats-officedocument.presentationml.tags+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notesSlides/notesSlide39.xml" ContentType="application/vnd.openxmlformats-officedocument.presentationml.notesSlide+xml"/>
  <Override PartName="/ppt/tags/tag130.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9.xml" ContentType="application/vnd.openxmlformats-officedocument.presentationml.tags+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tags/tag86.xml" ContentType="application/vnd.openxmlformats-officedocument.presentationml.tags+xml"/>
  <Override PartName="/ppt/tags/tag97.xml" ContentType="application/vnd.openxmlformats-officedocument.presentationml.tags+xml"/>
  <Override PartName="/ppt/slides/slide51.xml" ContentType="application/vnd.openxmlformats-officedocument.presentationml.slide+xml"/>
  <Override PartName="/ppt/slideLayouts/slideLayout14.xml" ContentType="application/vnd.openxmlformats-officedocument.presentationml.slideLayout+xml"/>
  <Override PartName="/ppt/tags/tag1.xml" ContentType="application/vnd.openxmlformats-officedocument.presentationml.tags+xml"/>
  <Override PartName="/ppt/tags/tag28.xml" ContentType="application/vnd.openxmlformats-officedocument.presentationml.tags+xml"/>
  <Override PartName="/ppt/tags/tag75.xml" ContentType="application/vnd.openxmlformats-officedocument.presentationml.tags+xml"/>
  <Override PartName="/ppt/notesSlides/notesSlide53.xml" ContentType="application/vnd.openxmlformats-officedocument.presentationml.notesSlide+xml"/>
  <Override PartName="/ppt/slides/slide40.xml" ContentType="application/vnd.openxmlformats-officedocument.presentationml.slide+xml"/>
  <Override PartName="/ppt/tags/tag17.xml" ContentType="application/vnd.openxmlformats-officedocument.presentationml.tags+xml"/>
  <Override PartName="/ppt/tags/tag64.xml" ContentType="application/vnd.openxmlformats-officedocument.presentationml.tags+xml"/>
  <Override PartName="/ppt/notesSlides/notesSlide42.xml" ContentType="application/vnd.openxmlformats-officedocument.presentationml.notesSlide+xml"/>
  <Override PartName="/ppt/notesSlides/notesSlide8.xml" ContentType="application/vnd.openxmlformats-officedocument.presentationml.notesSlide+xml"/>
  <Override PartName="/ppt/notesSlides/notesSlide20.xml" ContentType="application/vnd.openxmlformats-officedocument.presentationml.notesSlide+xml"/>
  <Override PartName="/ppt/tags/tag53.xml" ContentType="application/vnd.openxmlformats-officedocument.presentationml.tags+xml"/>
  <Override PartName="/ppt/notesSlides/notesSlide31.xml" ContentType="application/vnd.openxmlformats-officedocument.presentationml.notesSlide+xml"/>
  <Override PartName="/ppt/tags/tag31.xml" ContentType="application/vnd.openxmlformats-officedocument.presentationml.tags+xml"/>
  <Override PartName="/ppt/tags/tag42.xml" ContentType="application/vnd.openxmlformats-officedocument.presentationml.tags+xml"/>
  <Override PartName="/ppt/tags/tag135.xml" ContentType="application/vnd.openxmlformats-officedocument.presentationml.tags+xml"/>
  <Override PartName="/ppt/tags/tag146.xml" ContentType="application/vnd.openxmlformats-officedocument.presentationml.tags+xml"/>
  <Override PartName="/ppt/handoutMasters/handoutMaster1.xml" ContentType="application/vnd.openxmlformats-officedocument.presentationml.handoutMaster+xml"/>
  <Override PartName="/ppt/tags/tag20.xml" ContentType="application/vnd.openxmlformats-officedocument.presentationml.tags+xml"/>
  <Override PartName="/ppt/tags/tag124.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ags/tag6.xml" ContentType="application/vnd.openxmlformats-officedocument.presentationml.tags+xml"/>
  <Override PartName="/ppt/tags/tag113.xml" ContentType="application/vnd.openxmlformats-officedocument.presentationml.tags+xml"/>
  <Override PartName="/ppt/slideMasters/slideMaster1.xml" ContentType="application/vnd.openxmlformats-officedocument.presentationml.slideMaster+xml"/>
  <Override PartName="/ppt/slides/slide45.xml" ContentType="application/vnd.openxmlformats-officedocument.presentationml.slide+xml"/>
  <Override PartName="/ppt/theme/theme3.xml" ContentType="application/vnd.openxmlformats-officedocument.theme+xml"/>
  <Override PartName="/ppt/tags/tag102.xml" ContentType="application/vnd.openxmlformats-officedocument.presentationml.tags+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34.xml" ContentType="application/vnd.openxmlformats-officedocument.presentationml.slide+xml"/>
  <Override PartName="/ppt/tags/tag58.xml" ContentType="application/vnd.openxmlformats-officedocument.presentationml.tags+xml"/>
  <Override PartName="/ppt/tags/tag69.xml" ContentType="application/vnd.openxmlformats-officedocument.presentationml.tags+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tags/tag47.xml" ContentType="application/vnd.openxmlformats-officedocument.presentationml.tags+xml"/>
  <Override PartName="/ppt/notesSlides/notesSlide25.xml" ContentType="application/vnd.openxmlformats-officedocument.presentationml.notesSlide+xml"/>
  <Override PartName="/ppt/tags/tag94.xml" ContentType="application/vnd.openxmlformats-officedocument.presentationml.tags+xml"/>
  <Override PartName="/ppt/slides/slide12.xml" ContentType="application/vnd.openxmlformats-officedocument.presentationml.slide+xml"/>
  <Override PartName="/ppt/slideLayouts/slideLayout11.xml" ContentType="application/vnd.openxmlformats-officedocument.presentationml.slideLayout+xml"/>
  <Override PartName="/ppt/tags/tag36.xml" ContentType="application/vnd.openxmlformats-officedocument.presentationml.tags+xml"/>
  <Override PartName="/ppt/notesSlides/notesSlide14.xml" ContentType="application/vnd.openxmlformats-officedocument.presentationml.notesSlide+xml"/>
  <Override PartName="/ppt/tags/tag83.xml" ContentType="application/vnd.openxmlformats-officedocument.presentationml.tags+xml"/>
  <Override PartName="/ppt/commentAuthors.xml" ContentType="application/vnd.openxmlformats-officedocument.presentationml.commentAuthors+xml"/>
  <Override PartName="/ppt/tags/tag14.xml" ContentType="application/vnd.openxmlformats-officedocument.presentationml.tags+xml"/>
  <Override PartName="/ppt/tags/tag25.xml" ContentType="application/vnd.openxmlformats-officedocument.presentationml.tags+xml"/>
  <Override PartName="/ppt/tags/tag61.xml" ContentType="application/vnd.openxmlformats-officedocument.presentationml.tags+xml"/>
  <Override PartName="/ppt/tags/tag72.xml" ContentType="application/vnd.openxmlformats-officedocument.presentationml.tags+xml"/>
  <Override PartName="/ppt/tags/tag118.xml" ContentType="application/vnd.openxmlformats-officedocument.presentationml.tags+xml"/>
  <Override PartName="/ppt/tags/tag129.xml" ContentType="application/vnd.openxmlformats-officedocument.presentationml.tags+xml"/>
  <Override PartName="/ppt/notesSlides/notesSlide5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Lst>
  <p:notesMasterIdLst>
    <p:notesMasterId r:id="rId63"/>
  </p:notesMasterIdLst>
  <p:handoutMasterIdLst>
    <p:handoutMasterId r:id="rId64"/>
  </p:handoutMasterIdLst>
  <p:sldIdLst>
    <p:sldId id="257" r:id="rId3"/>
    <p:sldId id="399" r:id="rId4"/>
    <p:sldId id="280" r:id="rId5"/>
    <p:sldId id="487" r:id="rId6"/>
    <p:sldId id="443" r:id="rId7"/>
    <p:sldId id="480" r:id="rId8"/>
    <p:sldId id="525" r:id="rId9"/>
    <p:sldId id="444" r:id="rId10"/>
    <p:sldId id="445" r:id="rId11"/>
    <p:sldId id="446" r:id="rId12"/>
    <p:sldId id="481" r:id="rId13"/>
    <p:sldId id="527" r:id="rId14"/>
    <p:sldId id="448" r:id="rId15"/>
    <p:sldId id="451" r:id="rId16"/>
    <p:sldId id="482" r:id="rId17"/>
    <p:sldId id="483" r:id="rId18"/>
    <p:sldId id="484" r:id="rId19"/>
    <p:sldId id="466" r:id="rId20"/>
    <p:sldId id="450" r:id="rId21"/>
    <p:sldId id="494" r:id="rId22"/>
    <p:sldId id="530" r:id="rId23"/>
    <p:sldId id="485" r:id="rId24"/>
    <p:sldId id="528" r:id="rId25"/>
    <p:sldId id="532" r:id="rId26"/>
    <p:sldId id="533" r:id="rId27"/>
    <p:sldId id="467" r:id="rId28"/>
    <p:sldId id="535" r:id="rId29"/>
    <p:sldId id="537" r:id="rId30"/>
    <p:sldId id="452" r:id="rId31"/>
    <p:sldId id="458" r:id="rId32"/>
    <p:sldId id="499" r:id="rId33"/>
    <p:sldId id="500" r:id="rId34"/>
    <p:sldId id="501" r:id="rId35"/>
    <p:sldId id="471" r:id="rId36"/>
    <p:sldId id="521" r:id="rId37"/>
    <p:sldId id="522" r:id="rId38"/>
    <p:sldId id="523" r:id="rId39"/>
    <p:sldId id="524" r:id="rId40"/>
    <p:sldId id="526" r:id="rId41"/>
    <p:sldId id="470" r:id="rId42"/>
    <p:sldId id="495" r:id="rId43"/>
    <p:sldId id="538" r:id="rId44"/>
    <p:sldId id="534" r:id="rId45"/>
    <p:sldId id="496" r:id="rId46"/>
    <p:sldId id="497" r:id="rId47"/>
    <p:sldId id="498" r:id="rId48"/>
    <p:sldId id="472" r:id="rId49"/>
    <p:sldId id="502" r:id="rId50"/>
    <p:sldId id="486" r:id="rId51"/>
    <p:sldId id="457" r:id="rId52"/>
    <p:sldId id="488" r:id="rId53"/>
    <p:sldId id="473" r:id="rId54"/>
    <p:sldId id="489" r:id="rId55"/>
    <p:sldId id="491" r:id="rId56"/>
    <p:sldId id="492" r:id="rId57"/>
    <p:sldId id="477" r:id="rId58"/>
    <p:sldId id="478" r:id="rId59"/>
    <p:sldId id="462" r:id="rId60"/>
    <p:sldId id="401" r:id="rId61"/>
    <p:sldId id="493" r:id="rId62"/>
  </p:sldIdLst>
  <p:sldSz cx="9144000" cy="6858000" type="screen4x3"/>
  <p:notesSz cx="6864350" cy="9996488"/>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laire" initials=""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666699"/>
    <a:srgbClr val="CC0000"/>
    <a:srgbClr val="FF0000"/>
    <a:srgbClr val="DA0000"/>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72907" autoAdjust="0"/>
  </p:normalViewPr>
  <p:slideViewPr>
    <p:cSldViewPr>
      <p:cViewPr varScale="1">
        <p:scale>
          <a:sx n="86" d="100"/>
          <a:sy n="86" d="100"/>
        </p:scale>
        <p:origin x="-95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900962" d="1953125"/>
        <a:sy n="1900962" d="1953125"/>
      </p:scale>
      <p:origin x="0" y="-1518"/>
    </p:cViewPr>
  </p:sorterViewPr>
  <p:notesViewPr>
    <p:cSldViewPr>
      <p:cViewPr varScale="1">
        <p:scale>
          <a:sx n="65" d="100"/>
          <a:sy n="65" d="100"/>
        </p:scale>
        <p:origin x="2299" y="67"/>
      </p:cViewPr>
      <p:guideLst>
        <p:guide orient="horz" pos="3150"/>
        <p:guide pos="2162"/>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notesMaster" Target="notesMasters/notesMaster1.xml"/><Relationship Id="rId68"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handoutMaster" Target="handoutMasters/handoutMaster1.xml"/><Relationship Id="rId69"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s>
</file>

<file path=ppt/diagrams/colors1.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E1CAA8-E6EE-4C23-B60F-6124C0969A85}" type="doc">
      <dgm:prSet loTypeId="urn:microsoft.com/office/officeart/2005/8/layout/hList1" loCatId="list" qsTypeId="urn:microsoft.com/office/officeart/2005/8/quickstyle/simple1#2" qsCatId="simple" csTypeId="urn:microsoft.com/office/officeart/2005/8/colors/accent1_2#3" csCatId="accent1" phldr="1"/>
      <dgm:spPr/>
      <dgm:t>
        <a:bodyPr/>
        <a:lstStyle/>
        <a:p>
          <a:endParaRPr lang="fr-FR"/>
        </a:p>
      </dgm:t>
    </dgm:pt>
    <dgm:pt modelId="{88F675A7-FC1E-468F-8171-3CDBC563C51A}">
      <dgm:prSet phldrT="[Texte]"/>
      <dgm:spPr>
        <a:solidFill>
          <a:srgbClr val="666699"/>
        </a:solidFill>
      </dgm:spPr>
      <dgm:t>
        <a:bodyPr/>
        <a:lstStyle/>
        <a:p>
          <a:r>
            <a:rPr lang="fr-FR" b="1" cap="small" baseline="0" dirty="0" smtClean="0"/>
            <a:t>documents obligatoires</a:t>
          </a:r>
          <a:endParaRPr lang="fr-FR" b="1" cap="small" baseline="0" dirty="0"/>
        </a:p>
      </dgm:t>
    </dgm:pt>
    <dgm:pt modelId="{208B0121-572A-4CB2-8FB5-FC276BE911C6}" type="parTrans" cxnId="{B01006D8-4C5A-4A14-AE51-5C569A271842}">
      <dgm:prSet/>
      <dgm:spPr/>
      <dgm:t>
        <a:bodyPr/>
        <a:lstStyle/>
        <a:p>
          <a:endParaRPr lang="fr-FR"/>
        </a:p>
      </dgm:t>
    </dgm:pt>
    <dgm:pt modelId="{C805F402-6EE5-4F8C-9AF3-C37A5E1DEC5B}" type="sibTrans" cxnId="{B01006D8-4C5A-4A14-AE51-5C569A271842}">
      <dgm:prSet/>
      <dgm:spPr/>
      <dgm:t>
        <a:bodyPr/>
        <a:lstStyle/>
        <a:p>
          <a:endParaRPr lang="fr-FR"/>
        </a:p>
      </dgm:t>
    </dgm:pt>
    <dgm:pt modelId="{945151C1-6A91-47E2-8D1C-6AA42E2AFAF9}">
      <dgm:prSet phldrT="[Texte]"/>
      <dgm:spPr>
        <a:solidFill>
          <a:srgbClr val="666699"/>
        </a:solidFill>
      </dgm:spPr>
      <dgm:t>
        <a:bodyPr/>
        <a:lstStyle/>
        <a:p>
          <a:r>
            <a:rPr lang="fr-FR" b="1" cap="small" baseline="0" dirty="0" smtClean="0"/>
            <a:t>intangibilité des enregistrements et clôture des comptes</a:t>
          </a:r>
        </a:p>
      </dgm:t>
    </dgm:pt>
    <dgm:pt modelId="{38DAC0F6-8E38-4596-AB64-B8F5F4DA8E9B}" type="parTrans" cxnId="{ADE03345-CDB2-4A14-8534-EA665F838EC8}">
      <dgm:prSet/>
      <dgm:spPr/>
      <dgm:t>
        <a:bodyPr/>
        <a:lstStyle/>
        <a:p>
          <a:endParaRPr lang="fr-FR"/>
        </a:p>
      </dgm:t>
    </dgm:pt>
    <dgm:pt modelId="{C99BEB94-3C8E-411A-946B-68DDDC6C6598}" type="sibTrans" cxnId="{ADE03345-CDB2-4A14-8534-EA665F838EC8}">
      <dgm:prSet/>
      <dgm:spPr/>
      <dgm:t>
        <a:bodyPr/>
        <a:lstStyle/>
        <a:p>
          <a:endParaRPr lang="fr-FR"/>
        </a:p>
      </dgm:t>
    </dgm:pt>
    <dgm:pt modelId="{0D753C98-7EED-4476-A118-B585AB2EDF6C}">
      <dgm:prSet phldrT="[Texte]"/>
      <dgm:spPr>
        <a:solidFill>
          <a:srgbClr val="666699"/>
        </a:solidFill>
      </dgm:spPr>
      <dgm:t>
        <a:bodyPr/>
        <a:lstStyle/>
        <a:p>
          <a:r>
            <a:rPr lang="fr-FR" b="1" cap="small" baseline="0" dirty="0" smtClean="0"/>
            <a:t>permanence du chemin de révision</a:t>
          </a:r>
        </a:p>
      </dgm:t>
    </dgm:pt>
    <dgm:pt modelId="{3533AFB3-35AE-41EF-BF4C-5A127969C616}" type="parTrans" cxnId="{F07476D3-8F8D-42F2-B229-5EFE6D7311BA}">
      <dgm:prSet/>
      <dgm:spPr/>
      <dgm:t>
        <a:bodyPr/>
        <a:lstStyle/>
        <a:p>
          <a:endParaRPr lang="fr-FR"/>
        </a:p>
      </dgm:t>
    </dgm:pt>
    <dgm:pt modelId="{6748D12A-A14B-4C36-A724-AD315B3E09A4}" type="sibTrans" cxnId="{F07476D3-8F8D-42F2-B229-5EFE6D7311BA}">
      <dgm:prSet/>
      <dgm:spPr/>
      <dgm:t>
        <a:bodyPr/>
        <a:lstStyle/>
        <a:p>
          <a:endParaRPr lang="fr-FR"/>
        </a:p>
      </dgm:t>
    </dgm:pt>
    <dgm:pt modelId="{792A568E-9047-453D-82E3-7C1D099CC5DB}">
      <dgm:prSet phldrT="[Texte]"/>
      <dgm:spPr>
        <a:solidFill>
          <a:srgbClr val="CDCDE6">
            <a:alpha val="90000"/>
          </a:srgbClr>
        </a:solidFill>
      </dgm:spPr>
      <dgm:t>
        <a:bodyPr anchor="ctr"/>
        <a:lstStyle/>
        <a:p>
          <a:r>
            <a:rPr lang="fr-FR" dirty="0" smtClean="0">
              <a:solidFill>
                <a:srgbClr val="666699"/>
              </a:solidFill>
            </a:rPr>
            <a:t>reconstitution possible des éléments des comptes, états et renseignements, soumis à la vérification à partir des pièces justificatives appuyant les données entrées </a:t>
          </a:r>
          <a:endParaRPr lang="fr-FR" dirty="0">
            <a:solidFill>
              <a:srgbClr val="666699"/>
            </a:solidFill>
          </a:endParaRPr>
        </a:p>
      </dgm:t>
    </dgm:pt>
    <dgm:pt modelId="{89D8B9E1-E54B-42EB-9697-20DD9F912C0D}" type="parTrans" cxnId="{76278AF0-C7CA-4E73-9F5B-1216EE9EDAA8}">
      <dgm:prSet/>
      <dgm:spPr/>
      <dgm:t>
        <a:bodyPr/>
        <a:lstStyle/>
        <a:p>
          <a:endParaRPr lang="fr-FR"/>
        </a:p>
      </dgm:t>
    </dgm:pt>
    <dgm:pt modelId="{FE40DC01-3555-4478-A70F-EF1B9559A6B0}" type="sibTrans" cxnId="{76278AF0-C7CA-4E73-9F5B-1216EE9EDAA8}">
      <dgm:prSet/>
      <dgm:spPr/>
      <dgm:t>
        <a:bodyPr/>
        <a:lstStyle/>
        <a:p>
          <a:endParaRPr lang="fr-FR"/>
        </a:p>
      </dgm:t>
    </dgm:pt>
    <dgm:pt modelId="{D61E8526-93DC-4744-8F96-C8CC27474DD5}">
      <dgm:prSet phldrT="[Texte]"/>
      <dgm:spPr>
        <a:solidFill>
          <a:srgbClr val="CDCDE6">
            <a:alpha val="90000"/>
          </a:srgbClr>
        </a:solidFill>
      </dgm:spPr>
      <dgm:t>
        <a:bodyPr anchor="ctr"/>
        <a:lstStyle/>
        <a:p>
          <a:r>
            <a:rPr lang="fr-FR" dirty="0" smtClean="0">
              <a:solidFill>
                <a:srgbClr val="666699"/>
              </a:solidFill>
            </a:rPr>
            <a:t>identification des données et pièces justificatives à partir de ces comptes, états et renseignements</a:t>
          </a:r>
          <a:endParaRPr lang="fr-FR" dirty="0">
            <a:solidFill>
              <a:srgbClr val="666699"/>
            </a:solidFill>
          </a:endParaRPr>
        </a:p>
      </dgm:t>
    </dgm:pt>
    <dgm:pt modelId="{22756B70-0136-4E5D-85B2-130A74A86C43}" type="parTrans" cxnId="{28B3798C-50B8-4841-BC2D-A719FC124E68}">
      <dgm:prSet/>
      <dgm:spPr/>
      <dgm:t>
        <a:bodyPr/>
        <a:lstStyle/>
        <a:p>
          <a:endParaRPr lang="fr-FR"/>
        </a:p>
      </dgm:t>
    </dgm:pt>
    <dgm:pt modelId="{5A0CCFB1-24CE-4F5D-B6DA-1F9FE96A330B}" type="sibTrans" cxnId="{28B3798C-50B8-4841-BC2D-A719FC124E68}">
      <dgm:prSet/>
      <dgm:spPr/>
      <dgm:t>
        <a:bodyPr/>
        <a:lstStyle/>
        <a:p>
          <a:endParaRPr lang="fr-FR"/>
        </a:p>
      </dgm:t>
    </dgm:pt>
    <dgm:pt modelId="{B4267B41-D811-4610-A926-2998C8A57392}">
      <dgm:prSet phldrT="[Texte]"/>
      <dgm:spPr>
        <a:solidFill>
          <a:srgbClr val="CDCDE6">
            <a:alpha val="90000"/>
          </a:srgbClr>
        </a:solidFill>
      </dgm:spPr>
      <dgm:t>
        <a:bodyPr anchor="ctr"/>
        <a:lstStyle/>
        <a:p>
          <a:pPr algn="l"/>
          <a:r>
            <a:rPr lang="fr-FR" dirty="0" smtClean="0">
              <a:solidFill>
                <a:srgbClr val="666699"/>
              </a:solidFill>
            </a:rPr>
            <a:t>livres comptables (livres journal et d’inventaire, grand livre)</a:t>
          </a:r>
          <a:endParaRPr lang="fr-FR" dirty="0">
            <a:solidFill>
              <a:srgbClr val="666699"/>
            </a:solidFill>
          </a:endParaRPr>
        </a:p>
      </dgm:t>
    </dgm:pt>
    <dgm:pt modelId="{F272DC3F-9236-455D-88E8-E90403B83784}" type="parTrans" cxnId="{50A4EA35-5894-4AAA-BD87-855426385B71}">
      <dgm:prSet/>
      <dgm:spPr/>
      <dgm:t>
        <a:bodyPr/>
        <a:lstStyle/>
        <a:p>
          <a:endParaRPr lang="fr-FR"/>
        </a:p>
      </dgm:t>
    </dgm:pt>
    <dgm:pt modelId="{874FE1B5-0E81-431F-8055-37E425920BD2}" type="sibTrans" cxnId="{50A4EA35-5894-4AAA-BD87-855426385B71}">
      <dgm:prSet/>
      <dgm:spPr/>
      <dgm:t>
        <a:bodyPr/>
        <a:lstStyle/>
        <a:p>
          <a:endParaRPr lang="fr-FR"/>
        </a:p>
      </dgm:t>
    </dgm:pt>
    <dgm:pt modelId="{9159EF88-6A86-4468-8EEC-8E546956E781}">
      <dgm:prSet phldrT="[Texte]"/>
      <dgm:spPr>
        <a:solidFill>
          <a:srgbClr val="CDCDE6">
            <a:alpha val="90000"/>
          </a:srgbClr>
        </a:solidFill>
      </dgm:spPr>
      <dgm:t>
        <a:bodyPr anchor="ctr"/>
        <a:lstStyle/>
        <a:p>
          <a:r>
            <a:rPr lang="fr-FR" dirty="0" smtClean="0">
              <a:solidFill>
                <a:srgbClr val="666699"/>
              </a:solidFill>
            </a:rPr>
            <a:t>procédure informatique interdisant toute modification ou suppression après validation des écritures</a:t>
          </a:r>
          <a:endParaRPr lang="fr-FR" dirty="0">
            <a:solidFill>
              <a:srgbClr val="666699"/>
            </a:solidFill>
          </a:endParaRPr>
        </a:p>
      </dgm:t>
    </dgm:pt>
    <dgm:pt modelId="{7719E0BB-C2C4-4659-A3FD-C59002ACC4A3}" type="parTrans" cxnId="{D0EEE2D4-51D0-45B6-B1B3-D9AB2894F8C5}">
      <dgm:prSet/>
      <dgm:spPr/>
      <dgm:t>
        <a:bodyPr/>
        <a:lstStyle/>
        <a:p>
          <a:endParaRPr lang="fr-FR"/>
        </a:p>
      </dgm:t>
    </dgm:pt>
    <dgm:pt modelId="{01E60CAE-1F9F-424A-ADCC-35C3440749CB}" type="sibTrans" cxnId="{D0EEE2D4-51D0-45B6-B1B3-D9AB2894F8C5}">
      <dgm:prSet/>
      <dgm:spPr/>
      <dgm:t>
        <a:bodyPr/>
        <a:lstStyle/>
        <a:p>
          <a:endParaRPr lang="fr-FR"/>
        </a:p>
      </dgm:t>
    </dgm:pt>
    <dgm:pt modelId="{99B7D838-0288-43AD-B01B-E768FFC250F8}">
      <dgm:prSet phldrT="[Texte]"/>
      <dgm:spPr>
        <a:solidFill>
          <a:srgbClr val="CDCDE6">
            <a:alpha val="90000"/>
          </a:srgbClr>
        </a:solidFill>
      </dgm:spPr>
      <dgm:t>
        <a:bodyPr anchor="ctr"/>
        <a:lstStyle/>
        <a:p>
          <a:pPr algn="l"/>
          <a:r>
            <a:rPr lang="fr-FR" dirty="0" smtClean="0">
              <a:solidFill>
                <a:srgbClr val="666699"/>
              </a:solidFill>
            </a:rPr>
            <a:t>documentation comptable décrivant l’organisation comptable</a:t>
          </a:r>
          <a:endParaRPr lang="fr-FR" dirty="0">
            <a:solidFill>
              <a:srgbClr val="666699"/>
            </a:solidFill>
          </a:endParaRPr>
        </a:p>
      </dgm:t>
    </dgm:pt>
    <dgm:pt modelId="{DDCBF2B2-4EE5-4973-B295-282BE8E8E865}" type="parTrans" cxnId="{C544C5F7-E223-42EE-B67C-103E299A9AAD}">
      <dgm:prSet/>
      <dgm:spPr/>
      <dgm:t>
        <a:bodyPr/>
        <a:lstStyle/>
        <a:p>
          <a:endParaRPr lang="fr-FR"/>
        </a:p>
      </dgm:t>
    </dgm:pt>
    <dgm:pt modelId="{78883270-C64F-4157-8683-BB1F5DBD8A8B}" type="sibTrans" cxnId="{C544C5F7-E223-42EE-B67C-103E299A9AAD}">
      <dgm:prSet/>
      <dgm:spPr/>
      <dgm:t>
        <a:bodyPr/>
        <a:lstStyle/>
        <a:p>
          <a:endParaRPr lang="fr-FR"/>
        </a:p>
      </dgm:t>
    </dgm:pt>
    <dgm:pt modelId="{32218EAC-B034-4751-B3EE-94810E654617}">
      <dgm:prSet phldrT="[Texte]"/>
      <dgm:spPr>
        <a:solidFill>
          <a:srgbClr val="CDCDE6">
            <a:alpha val="90000"/>
          </a:srgbClr>
        </a:solidFill>
      </dgm:spPr>
      <dgm:t>
        <a:bodyPr anchor="ctr"/>
        <a:lstStyle/>
        <a:p>
          <a:pPr algn="l"/>
          <a:r>
            <a:rPr lang="fr-FR" dirty="0" smtClean="0">
              <a:solidFill>
                <a:srgbClr val="666699"/>
              </a:solidFill>
            </a:rPr>
            <a:t>pièces justificatives</a:t>
          </a:r>
          <a:endParaRPr lang="fr-FR" dirty="0">
            <a:solidFill>
              <a:srgbClr val="666699"/>
            </a:solidFill>
          </a:endParaRPr>
        </a:p>
      </dgm:t>
    </dgm:pt>
    <dgm:pt modelId="{D10D2012-460A-4E98-9CE1-8D8FE927A5B9}" type="parTrans" cxnId="{CE908FC1-A13E-4688-9C63-F1BC4C0A4E52}">
      <dgm:prSet/>
      <dgm:spPr/>
      <dgm:t>
        <a:bodyPr/>
        <a:lstStyle/>
        <a:p>
          <a:endParaRPr lang="fr-FR"/>
        </a:p>
      </dgm:t>
    </dgm:pt>
    <dgm:pt modelId="{ADE2D89C-5EC5-4C27-AABF-2D16D9EA50E5}" type="sibTrans" cxnId="{CE908FC1-A13E-4688-9C63-F1BC4C0A4E52}">
      <dgm:prSet/>
      <dgm:spPr/>
      <dgm:t>
        <a:bodyPr/>
        <a:lstStyle/>
        <a:p>
          <a:endParaRPr lang="fr-FR"/>
        </a:p>
      </dgm:t>
    </dgm:pt>
    <dgm:pt modelId="{822BD165-7688-4774-89DB-FEA7336889DC}">
      <dgm:prSet phldrT="[Texte]"/>
      <dgm:spPr>
        <a:solidFill>
          <a:srgbClr val="CDCDE6">
            <a:alpha val="90000"/>
          </a:srgbClr>
        </a:solidFill>
      </dgm:spPr>
      <dgm:t>
        <a:bodyPr anchor="ctr"/>
        <a:lstStyle/>
        <a:p>
          <a:r>
            <a:rPr lang="fr-FR" dirty="0" smtClean="0">
              <a:solidFill>
                <a:srgbClr val="666699"/>
              </a:solidFill>
            </a:rPr>
            <a:t>clôture périodique des enregistrements</a:t>
          </a:r>
          <a:endParaRPr lang="fr-FR" dirty="0">
            <a:solidFill>
              <a:srgbClr val="666699"/>
            </a:solidFill>
          </a:endParaRPr>
        </a:p>
      </dgm:t>
    </dgm:pt>
    <dgm:pt modelId="{AF072E66-B1ED-4725-9BF6-98FA3B4B8507}" type="parTrans" cxnId="{6B584521-F884-4589-BCEB-09A9722AD2BF}">
      <dgm:prSet/>
      <dgm:spPr/>
      <dgm:t>
        <a:bodyPr/>
        <a:lstStyle/>
        <a:p>
          <a:endParaRPr lang="fr-FR"/>
        </a:p>
      </dgm:t>
    </dgm:pt>
    <dgm:pt modelId="{64C3AD1C-9331-49BE-89DC-0DE263A859F0}" type="sibTrans" cxnId="{6B584521-F884-4589-BCEB-09A9722AD2BF}">
      <dgm:prSet/>
      <dgm:spPr/>
      <dgm:t>
        <a:bodyPr/>
        <a:lstStyle/>
        <a:p>
          <a:endParaRPr lang="fr-FR"/>
        </a:p>
      </dgm:t>
    </dgm:pt>
    <dgm:pt modelId="{4D38336E-8EB8-46B5-9BD1-C6A84AC356FB}">
      <dgm:prSet phldrT="[Texte]"/>
      <dgm:spPr>
        <a:solidFill>
          <a:srgbClr val="666699">
            <a:alpha val="90000"/>
          </a:srgbClr>
        </a:solidFill>
      </dgm:spPr>
      <dgm:t>
        <a:bodyPr anchor="ctr"/>
        <a:lstStyle/>
        <a:p>
          <a:r>
            <a:rPr lang="fr-FR" b="1" cap="small" baseline="0" dirty="0" smtClean="0"/>
            <a:t>respect du formalisme</a:t>
          </a:r>
        </a:p>
      </dgm:t>
    </dgm:pt>
    <dgm:pt modelId="{A9BB6602-6BEA-4E3D-AA58-D3AC13AC6FBA}" type="parTrans" cxnId="{8C0E772E-FB74-46FA-82D6-AEF762BB0087}">
      <dgm:prSet/>
      <dgm:spPr/>
      <dgm:t>
        <a:bodyPr/>
        <a:lstStyle/>
        <a:p>
          <a:endParaRPr lang="fr-FR"/>
        </a:p>
      </dgm:t>
    </dgm:pt>
    <dgm:pt modelId="{8FD7A1B8-17C2-43E9-A3F7-76CBEE71A937}" type="sibTrans" cxnId="{8C0E772E-FB74-46FA-82D6-AEF762BB0087}">
      <dgm:prSet/>
      <dgm:spPr/>
      <dgm:t>
        <a:bodyPr/>
        <a:lstStyle/>
        <a:p>
          <a:endParaRPr lang="fr-FR"/>
        </a:p>
      </dgm:t>
    </dgm:pt>
    <dgm:pt modelId="{A3818366-9001-4515-81B2-00801D7D7C8C}">
      <dgm:prSet phldrT="[Texte]"/>
      <dgm:spPr>
        <a:solidFill>
          <a:srgbClr val="666699">
            <a:alpha val="90000"/>
          </a:srgbClr>
        </a:solidFill>
      </dgm:spPr>
      <dgm:t>
        <a:bodyPr anchor="ctr"/>
        <a:lstStyle/>
        <a:p>
          <a:r>
            <a:rPr lang="fr-FR" dirty="0" smtClean="0">
              <a:solidFill>
                <a:srgbClr val="666699"/>
              </a:solidFill>
            </a:rPr>
            <a:t>identification des documents par date et numéros dès leur établissement par des moyens </a:t>
          </a:r>
          <a:r>
            <a:rPr lang="fr-FR" b="1" dirty="0" smtClean="0">
              <a:solidFill>
                <a:srgbClr val="666699"/>
              </a:solidFill>
            </a:rPr>
            <a:t>offrant toute garantie en matière de preuve </a:t>
          </a:r>
        </a:p>
      </dgm:t>
    </dgm:pt>
    <dgm:pt modelId="{815E3DC2-3CD2-45F8-A5C1-6ED87DA28561}" type="parTrans" cxnId="{45A83694-A9FF-49DB-8110-CA3172F9B77F}">
      <dgm:prSet/>
      <dgm:spPr/>
      <dgm:t>
        <a:bodyPr/>
        <a:lstStyle/>
        <a:p>
          <a:endParaRPr lang="fr-FR"/>
        </a:p>
      </dgm:t>
    </dgm:pt>
    <dgm:pt modelId="{8DACA40C-6A0B-46B6-894A-3AEB4D09CCA7}" type="sibTrans" cxnId="{45A83694-A9FF-49DB-8110-CA3172F9B77F}">
      <dgm:prSet/>
      <dgm:spPr/>
      <dgm:t>
        <a:bodyPr/>
        <a:lstStyle/>
        <a:p>
          <a:endParaRPr lang="fr-FR"/>
        </a:p>
      </dgm:t>
    </dgm:pt>
    <dgm:pt modelId="{125FAC2F-5A05-41EC-B1E1-53B2F6D8AFC1}">
      <dgm:prSet phldrT="[Texte]"/>
      <dgm:spPr>
        <a:solidFill>
          <a:srgbClr val="666699">
            <a:alpha val="90000"/>
          </a:srgbClr>
        </a:solidFill>
      </dgm:spPr>
      <dgm:t>
        <a:bodyPr anchor="ctr"/>
        <a:lstStyle/>
        <a:p>
          <a:r>
            <a:rPr lang="fr-FR" dirty="0" smtClean="0">
              <a:solidFill>
                <a:srgbClr val="666699"/>
              </a:solidFill>
            </a:rPr>
            <a:t>documents immatériels au format prévus par les textes</a:t>
          </a:r>
        </a:p>
      </dgm:t>
    </dgm:pt>
    <dgm:pt modelId="{31D462F5-ACD6-4CB0-9AD2-5F9932929F46}" type="parTrans" cxnId="{0E87DDAB-3BCC-4C1A-86D7-0E0C0D0917B5}">
      <dgm:prSet/>
      <dgm:spPr/>
      <dgm:t>
        <a:bodyPr/>
        <a:lstStyle/>
        <a:p>
          <a:endParaRPr lang="fr-FR"/>
        </a:p>
      </dgm:t>
    </dgm:pt>
    <dgm:pt modelId="{E5CE3D61-0B7F-481E-808E-1649C929D774}" type="sibTrans" cxnId="{0E87DDAB-3BCC-4C1A-86D7-0E0C0D0917B5}">
      <dgm:prSet/>
      <dgm:spPr/>
      <dgm:t>
        <a:bodyPr/>
        <a:lstStyle/>
        <a:p>
          <a:endParaRPr lang="fr-FR"/>
        </a:p>
      </dgm:t>
    </dgm:pt>
    <dgm:pt modelId="{671B9CDC-BF10-4AD4-AB4D-3EBC078B520E}">
      <dgm:prSet phldrT="[Texte]"/>
      <dgm:spPr>
        <a:solidFill>
          <a:srgbClr val="CDCDE6">
            <a:alpha val="90000"/>
          </a:srgbClr>
        </a:solidFill>
      </dgm:spPr>
      <dgm:t>
        <a:bodyPr anchor="ctr"/>
        <a:lstStyle/>
        <a:p>
          <a:pPr algn="l"/>
          <a:endParaRPr lang="fr-FR" dirty="0">
            <a:solidFill>
              <a:srgbClr val="666699"/>
            </a:solidFill>
          </a:endParaRPr>
        </a:p>
      </dgm:t>
    </dgm:pt>
    <dgm:pt modelId="{440F2849-DB5A-48E3-ABD7-D3F5DD8FC34A}" type="parTrans" cxnId="{EEC4590E-1B68-43BF-8FF0-F3BB701949E4}">
      <dgm:prSet/>
      <dgm:spPr/>
      <dgm:t>
        <a:bodyPr/>
        <a:lstStyle/>
        <a:p>
          <a:endParaRPr lang="fr-FR"/>
        </a:p>
      </dgm:t>
    </dgm:pt>
    <dgm:pt modelId="{E6306737-4A43-4209-8565-D58B48EF88B0}" type="sibTrans" cxnId="{EEC4590E-1B68-43BF-8FF0-F3BB701949E4}">
      <dgm:prSet/>
      <dgm:spPr/>
      <dgm:t>
        <a:bodyPr/>
        <a:lstStyle/>
        <a:p>
          <a:endParaRPr lang="fr-FR"/>
        </a:p>
      </dgm:t>
    </dgm:pt>
    <dgm:pt modelId="{41558B47-4119-4A03-BF13-21E7B0975088}">
      <dgm:prSet phldrT="[Texte]"/>
      <dgm:spPr>
        <a:solidFill>
          <a:srgbClr val="CDCDE6">
            <a:alpha val="90000"/>
          </a:srgbClr>
        </a:solidFill>
      </dgm:spPr>
      <dgm:t>
        <a:bodyPr anchor="ctr"/>
        <a:lstStyle/>
        <a:p>
          <a:pPr algn="l"/>
          <a:endParaRPr lang="fr-FR" dirty="0">
            <a:solidFill>
              <a:srgbClr val="666699"/>
            </a:solidFill>
          </a:endParaRPr>
        </a:p>
      </dgm:t>
    </dgm:pt>
    <dgm:pt modelId="{0A3E1EA8-7A34-4234-8129-CC4FF3C816AE}" type="parTrans" cxnId="{B596D5F8-4DC2-4DE9-89BA-8F68D0D3C37B}">
      <dgm:prSet/>
      <dgm:spPr/>
      <dgm:t>
        <a:bodyPr/>
        <a:lstStyle/>
        <a:p>
          <a:endParaRPr lang="fr-FR"/>
        </a:p>
      </dgm:t>
    </dgm:pt>
    <dgm:pt modelId="{8329EBD8-239F-48D5-B625-63BEF533386B}" type="sibTrans" cxnId="{B596D5F8-4DC2-4DE9-89BA-8F68D0D3C37B}">
      <dgm:prSet/>
      <dgm:spPr/>
      <dgm:t>
        <a:bodyPr/>
        <a:lstStyle/>
        <a:p>
          <a:endParaRPr lang="fr-FR"/>
        </a:p>
      </dgm:t>
    </dgm:pt>
    <dgm:pt modelId="{2F788B1A-CD95-48DB-8189-B243FC9EC638}">
      <dgm:prSet phldrT="[Texte]"/>
      <dgm:spPr>
        <a:solidFill>
          <a:srgbClr val="CDCDE6">
            <a:alpha val="90000"/>
          </a:srgbClr>
        </a:solidFill>
      </dgm:spPr>
      <dgm:t>
        <a:bodyPr anchor="ctr"/>
        <a:lstStyle/>
        <a:p>
          <a:endParaRPr lang="fr-FR" dirty="0">
            <a:solidFill>
              <a:srgbClr val="666699"/>
            </a:solidFill>
          </a:endParaRPr>
        </a:p>
      </dgm:t>
    </dgm:pt>
    <dgm:pt modelId="{9F14E256-E5E3-4262-AE07-5AFC33B89364}" type="parTrans" cxnId="{F1E3F977-0A26-4048-A3C4-C5F9FD60F383}">
      <dgm:prSet/>
      <dgm:spPr/>
      <dgm:t>
        <a:bodyPr/>
        <a:lstStyle/>
        <a:p>
          <a:endParaRPr lang="fr-FR"/>
        </a:p>
      </dgm:t>
    </dgm:pt>
    <dgm:pt modelId="{ADC17374-8C8B-4F0B-97F0-A5999D160BD7}" type="sibTrans" cxnId="{F1E3F977-0A26-4048-A3C4-C5F9FD60F383}">
      <dgm:prSet/>
      <dgm:spPr/>
      <dgm:t>
        <a:bodyPr/>
        <a:lstStyle/>
        <a:p>
          <a:endParaRPr lang="fr-FR"/>
        </a:p>
      </dgm:t>
    </dgm:pt>
    <dgm:pt modelId="{93E13A98-E931-4EBC-9615-112A13608950}">
      <dgm:prSet phldrT="[Texte]"/>
      <dgm:spPr>
        <a:solidFill>
          <a:srgbClr val="CDCDE6">
            <a:alpha val="90000"/>
          </a:srgbClr>
        </a:solidFill>
      </dgm:spPr>
      <dgm:t>
        <a:bodyPr anchor="ctr"/>
        <a:lstStyle/>
        <a:p>
          <a:endParaRPr lang="fr-FR" dirty="0">
            <a:solidFill>
              <a:srgbClr val="666699"/>
            </a:solidFill>
          </a:endParaRPr>
        </a:p>
      </dgm:t>
    </dgm:pt>
    <dgm:pt modelId="{7D274A0F-6D46-492C-B0D6-AF972CB0CD32}" type="parTrans" cxnId="{8B197537-865C-4244-8A75-DF66944E5CF2}">
      <dgm:prSet/>
      <dgm:spPr/>
      <dgm:t>
        <a:bodyPr/>
        <a:lstStyle/>
        <a:p>
          <a:endParaRPr lang="fr-FR"/>
        </a:p>
      </dgm:t>
    </dgm:pt>
    <dgm:pt modelId="{2DFC3A56-81B3-43B5-B028-E011FA97DB88}" type="sibTrans" cxnId="{8B197537-865C-4244-8A75-DF66944E5CF2}">
      <dgm:prSet/>
      <dgm:spPr/>
      <dgm:t>
        <a:bodyPr/>
        <a:lstStyle/>
        <a:p>
          <a:endParaRPr lang="fr-FR"/>
        </a:p>
      </dgm:t>
    </dgm:pt>
    <dgm:pt modelId="{9205E3D3-F793-4D5E-A3BA-9D9FD898FDBF}">
      <dgm:prSet phldrT="[Texte]"/>
      <dgm:spPr>
        <a:solidFill>
          <a:srgbClr val="666699">
            <a:alpha val="90000"/>
          </a:srgbClr>
        </a:solidFill>
      </dgm:spPr>
      <dgm:t>
        <a:bodyPr anchor="ctr"/>
        <a:lstStyle/>
        <a:p>
          <a:endParaRPr lang="fr-FR" dirty="0" smtClean="0">
            <a:solidFill>
              <a:srgbClr val="666699"/>
            </a:solidFill>
          </a:endParaRPr>
        </a:p>
      </dgm:t>
    </dgm:pt>
    <dgm:pt modelId="{0A1E38BC-0634-4E98-9D0B-BDDA43EC6647}" type="parTrans" cxnId="{004D5916-400F-4089-9311-986A1AA0E557}">
      <dgm:prSet/>
      <dgm:spPr/>
      <dgm:t>
        <a:bodyPr/>
        <a:lstStyle/>
        <a:p>
          <a:endParaRPr lang="fr-FR"/>
        </a:p>
      </dgm:t>
    </dgm:pt>
    <dgm:pt modelId="{21C96F68-88CD-41BC-BD5C-827ADDD5C18A}" type="sibTrans" cxnId="{004D5916-400F-4089-9311-986A1AA0E557}">
      <dgm:prSet/>
      <dgm:spPr/>
      <dgm:t>
        <a:bodyPr/>
        <a:lstStyle/>
        <a:p>
          <a:endParaRPr lang="fr-FR"/>
        </a:p>
      </dgm:t>
    </dgm:pt>
    <dgm:pt modelId="{262A7D24-14DE-49DB-9580-DC0A4FCE3057}" type="pres">
      <dgm:prSet presAssocID="{F4E1CAA8-E6EE-4C23-B60F-6124C0969A85}" presName="Name0" presStyleCnt="0">
        <dgm:presLayoutVars>
          <dgm:dir/>
          <dgm:animLvl val="lvl"/>
          <dgm:resizeHandles val="exact"/>
        </dgm:presLayoutVars>
      </dgm:prSet>
      <dgm:spPr/>
      <dgm:t>
        <a:bodyPr/>
        <a:lstStyle/>
        <a:p>
          <a:endParaRPr lang="fr-FR"/>
        </a:p>
      </dgm:t>
    </dgm:pt>
    <dgm:pt modelId="{8FAAD53B-2D0B-4A8B-B4D6-519A594CB37C}" type="pres">
      <dgm:prSet presAssocID="{88F675A7-FC1E-468F-8171-3CDBC563C51A}" presName="composite" presStyleCnt="0"/>
      <dgm:spPr/>
    </dgm:pt>
    <dgm:pt modelId="{C5586DD6-681E-43C9-9EF5-86B47C52B1E1}" type="pres">
      <dgm:prSet presAssocID="{88F675A7-FC1E-468F-8171-3CDBC563C51A}" presName="parTx" presStyleLbl="alignNode1" presStyleIdx="0" presStyleCnt="4">
        <dgm:presLayoutVars>
          <dgm:chMax val="0"/>
          <dgm:chPref val="0"/>
          <dgm:bulletEnabled val="1"/>
        </dgm:presLayoutVars>
      </dgm:prSet>
      <dgm:spPr/>
      <dgm:t>
        <a:bodyPr/>
        <a:lstStyle/>
        <a:p>
          <a:endParaRPr lang="fr-FR"/>
        </a:p>
      </dgm:t>
    </dgm:pt>
    <dgm:pt modelId="{5BE7BF7F-61D3-4F8B-B125-D38596B55C2D}" type="pres">
      <dgm:prSet presAssocID="{88F675A7-FC1E-468F-8171-3CDBC563C51A}" presName="desTx" presStyleLbl="alignAccFollowNode1" presStyleIdx="0" presStyleCnt="4">
        <dgm:presLayoutVars>
          <dgm:bulletEnabled val="1"/>
        </dgm:presLayoutVars>
      </dgm:prSet>
      <dgm:spPr/>
      <dgm:t>
        <a:bodyPr/>
        <a:lstStyle/>
        <a:p>
          <a:endParaRPr lang="fr-FR"/>
        </a:p>
      </dgm:t>
    </dgm:pt>
    <dgm:pt modelId="{E240862B-89E2-4BE8-8B57-15F1D9C199B5}" type="pres">
      <dgm:prSet presAssocID="{C805F402-6EE5-4F8C-9AF3-C37A5E1DEC5B}" presName="space" presStyleCnt="0"/>
      <dgm:spPr/>
    </dgm:pt>
    <dgm:pt modelId="{42B84C4E-F455-4C87-9670-744846FC6382}" type="pres">
      <dgm:prSet presAssocID="{945151C1-6A91-47E2-8D1C-6AA42E2AFAF9}" presName="composite" presStyleCnt="0"/>
      <dgm:spPr/>
    </dgm:pt>
    <dgm:pt modelId="{9D8BC69A-6598-484F-92EE-D74258E1703A}" type="pres">
      <dgm:prSet presAssocID="{945151C1-6A91-47E2-8D1C-6AA42E2AFAF9}" presName="parTx" presStyleLbl="alignNode1" presStyleIdx="1" presStyleCnt="4">
        <dgm:presLayoutVars>
          <dgm:chMax val="0"/>
          <dgm:chPref val="0"/>
          <dgm:bulletEnabled val="1"/>
        </dgm:presLayoutVars>
      </dgm:prSet>
      <dgm:spPr/>
      <dgm:t>
        <a:bodyPr/>
        <a:lstStyle/>
        <a:p>
          <a:endParaRPr lang="fr-FR"/>
        </a:p>
      </dgm:t>
    </dgm:pt>
    <dgm:pt modelId="{C342D3CF-2E95-4BD5-8203-88491841B23B}" type="pres">
      <dgm:prSet presAssocID="{945151C1-6A91-47E2-8D1C-6AA42E2AFAF9}" presName="desTx" presStyleLbl="alignAccFollowNode1" presStyleIdx="1" presStyleCnt="4">
        <dgm:presLayoutVars>
          <dgm:bulletEnabled val="1"/>
        </dgm:presLayoutVars>
      </dgm:prSet>
      <dgm:spPr/>
      <dgm:t>
        <a:bodyPr/>
        <a:lstStyle/>
        <a:p>
          <a:endParaRPr lang="fr-FR"/>
        </a:p>
      </dgm:t>
    </dgm:pt>
    <dgm:pt modelId="{5420FF25-AEBE-42F5-9A0D-EE3CD0EF6F87}" type="pres">
      <dgm:prSet presAssocID="{C99BEB94-3C8E-411A-946B-68DDDC6C6598}" presName="space" presStyleCnt="0"/>
      <dgm:spPr/>
    </dgm:pt>
    <dgm:pt modelId="{254D7A04-288F-421E-B18A-71D99F2D02FA}" type="pres">
      <dgm:prSet presAssocID="{0D753C98-7EED-4476-A118-B585AB2EDF6C}" presName="composite" presStyleCnt="0"/>
      <dgm:spPr/>
    </dgm:pt>
    <dgm:pt modelId="{11AF6C32-484C-41C5-946B-66D2D479DFD1}" type="pres">
      <dgm:prSet presAssocID="{0D753C98-7EED-4476-A118-B585AB2EDF6C}" presName="parTx" presStyleLbl="alignNode1" presStyleIdx="2" presStyleCnt="4">
        <dgm:presLayoutVars>
          <dgm:chMax val="0"/>
          <dgm:chPref val="0"/>
          <dgm:bulletEnabled val="1"/>
        </dgm:presLayoutVars>
      </dgm:prSet>
      <dgm:spPr/>
      <dgm:t>
        <a:bodyPr/>
        <a:lstStyle/>
        <a:p>
          <a:endParaRPr lang="fr-FR"/>
        </a:p>
      </dgm:t>
    </dgm:pt>
    <dgm:pt modelId="{F4F1C5F1-A433-4183-A086-F2DC07764973}" type="pres">
      <dgm:prSet presAssocID="{0D753C98-7EED-4476-A118-B585AB2EDF6C}" presName="desTx" presStyleLbl="alignAccFollowNode1" presStyleIdx="2" presStyleCnt="4" custLinFactNeighborX="-759" custLinFactNeighborY="-850">
        <dgm:presLayoutVars>
          <dgm:bulletEnabled val="1"/>
        </dgm:presLayoutVars>
      </dgm:prSet>
      <dgm:spPr/>
      <dgm:t>
        <a:bodyPr/>
        <a:lstStyle/>
        <a:p>
          <a:endParaRPr lang="fr-FR"/>
        </a:p>
      </dgm:t>
    </dgm:pt>
    <dgm:pt modelId="{D764B09A-8F13-40B0-9585-56A2D8B0959E}" type="pres">
      <dgm:prSet presAssocID="{6748D12A-A14B-4C36-A724-AD315B3E09A4}" presName="space" presStyleCnt="0"/>
      <dgm:spPr/>
    </dgm:pt>
    <dgm:pt modelId="{A912BDDC-E69E-4C7D-BF51-0A6700570B6C}" type="pres">
      <dgm:prSet presAssocID="{4D38336E-8EB8-46B5-9BD1-C6A84AC356FB}" presName="composite" presStyleCnt="0"/>
      <dgm:spPr/>
    </dgm:pt>
    <dgm:pt modelId="{D5D1ED35-389C-4D21-B1BA-3DF0D1F35E10}" type="pres">
      <dgm:prSet presAssocID="{4D38336E-8EB8-46B5-9BD1-C6A84AC356FB}" presName="parTx" presStyleLbl="alignNode1" presStyleIdx="3" presStyleCnt="4">
        <dgm:presLayoutVars>
          <dgm:chMax val="0"/>
          <dgm:chPref val="0"/>
          <dgm:bulletEnabled val="1"/>
        </dgm:presLayoutVars>
      </dgm:prSet>
      <dgm:spPr/>
      <dgm:t>
        <a:bodyPr/>
        <a:lstStyle/>
        <a:p>
          <a:endParaRPr lang="fr-FR"/>
        </a:p>
      </dgm:t>
    </dgm:pt>
    <dgm:pt modelId="{C2FCEE17-1B0F-4586-9627-A21CAC970CCF}" type="pres">
      <dgm:prSet presAssocID="{4D38336E-8EB8-46B5-9BD1-C6A84AC356FB}" presName="desTx" presStyleLbl="alignAccFollowNode1" presStyleIdx="3" presStyleCnt="4">
        <dgm:presLayoutVars>
          <dgm:bulletEnabled val="1"/>
        </dgm:presLayoutVars>
      </dgm:prSet>
      <dgm:spPr>
        <a:solidFill>
          <a:srgbClr val="CDCDE6">
            <a:alpha val="90000"/>
          </a:srgbClr>
        </a:solidFill>
      </dgm:spPr>
      <dgm:t>
        <a:bodyPr/>
        <a:lstStyle/>
        <a:p>
          <a:endParaRPr lang="fr-FR"/>
        </a:p>
      </dgm:t>
    </dgm:pt>
  </dgm:ptLst>
  <dgm:cxnLst>
    <dgm:cxn modelId="{6B584521-F884-4589-BCEB-09A9722AD2BF}" srcId="{945151C1-6A91-47E2-8D1C-6AA42E2AFAF9}" destId="{822BD165-7688-4774-89DB-FEA7336889DC}" srcOrd="2" destOrd="0" parTransId="{AF072E66-B1ED-4725-9BF6-98FA3B4B8507}" sibTransId="{64C3AD1C-9331-49BE-89DC-0DE263A859F0}"/>
    <dgm:cxn modelId="{2BB17EE2-DD38-41B0-8830-3888D1B35A26}" type="presOf" srcId="{A3818366-9001-4515-81B2-00801D7D7C8C}" destId="{C2FCEE17-1B0F-4586-9627-A21CAC970CCF}" srcOrd="0" destOrd="0" presId="urn:microsoft.com/office/officeart/2005/8/layout/hList1"/>
    <dgm:cxn modelId="{0F846328-E814-4F9B-BF4B-4D871BD78497}" type="presOf" srcId="{945151C1-6A91-47E2-8D1C-6AA42E2AFAF9}" destId="{9D8BC69A-6598-484F-92EE-D74258E1703A}" srcOrd="0" destOrd="0" presId="urn:microsoft.com/office/officeart/2005/8/layout/hList1"/>
    <dgm:cxn modelId="{8C0E772E-FB74-46FA-82D6-AEF762BB0087}" srcId="{F4E1CAA8-E6EE-4C23-B60F-6124C0969A85}" destId="{4D38336E-8EB8-46B5-9BD1-C6A84AC356FB}" srcOrd="3" destOrd="0" parTransId="{A9BB6602-6BEA-4E3D-AA58-D3AC13AC6FBA}" sibTransId="{8FD7A1B8-17C2-43E9-A3F7-76CBEE71A937}"/>
    <dgm:cxn modelId="{D0EEE2D4-51D0-45B6-B1B3-D9AB2894F8C5}" srcId="{945151C1-6A91-47E2-8D1C-6AA42E2AFAF9}" destId="{9159EF88-6A86-4468-8EEC-8E546956E781}" srcOrd="0" destOrd="0" parTransId="{7719E0BB-C2C4-4659-A3FD-C59002ACC4A3}" sibTransId="{01E60CAE-1F9F-424A-ADCC-35C3440749CB}"/>
    <dgm:cxn modelId="{64645C29-60F0-48BB-95C1-3D60766B4421}" type="presOf" srcId="{9159EF88-6A86-4468-8EEC-8E546956E781}" destId="{C342D3CF-2E95-4BD5-8203-88491841B23B}" srcOrd="0" destOrd="0" presId="urn:microsoft.com/office/officeart/2005/8/layout/hList1"/>
    <dgm:cxn modelId="{CE908FC1-A13E-4688-9C63-F1BC4C0A4E52}" srcId="{88F675A7-FC1E-468F-8171-3CDBC563C51A}" destId="{32218EAC-B034-4751-B3EE-94810E654617}" srcOrd="4" destOrd="0" parTransId="{D10D2012-460A-4E98-9CE1-8D8FE927A5B9}" sibTransId="{ADE2D89C-5EC5-4C27-AABF-2D16D9EA50E5}"/>
    <dgm:cxn modelId="{19D99DB1-1248-4821-AE33-6D25C13C42B1}" type="presOf" srcId="{0D753C98-7EED-4476-A118-B585AB2EDF6C}" destId="{11AF6C32-484C-41C5-946B-66D2D479DFD1}" srcOrd="0" destOrd="0" presId="urn:microsoft.com/office/officeart/2005/8/layout/hList1"/>
    <dgm:cxn modelId="{76278AF0-C7CA-4E73-9F5B-1216EE9EDAA8}" srcId="{0D753C98-7EED-4476-A118-B585AB2EDF6C}" destId="{792A568E-9047-453D-82E3-7C1D099CC5DB}" srcOrd="0" destOrd="0" parTransId="{89D8B9E1-E54B-42EB-9697-20DD9F912C0D}" sibTransId="{FE40DC01-3555-4478-A70F-EF1B9559A6B0}"/>
    <dgm:cxn modelId="{F1E3F977-0A26-4048-A3C4-C5F9FD60F383}" srcId="{945151C1-6A91-47E2-8D1C-6AA42E2AFAF9}" destId="{2F788B1A-CD95-48DB-8189-B243FC9EC638}" srcOrd="1" destOrd="0" parTransId="{9F14E256-E5E3-4262-AE07-5AFC33B89364}" sibTransId="{ADC17374-8C8B-4F0B-97F0-A5999D160BD7}"/>
    <dgm:cxn modelId="{0E87DDAB-3BCC-4C1A-86D7-0E0C0D0917B5}" srcId="{4D38336E-8EB8-46B5-9BD1-C6A84AC356FB}" destId="{125FAC2F-5A05-41EC-B1E1-53B2F6D8AFC1}" srcOrd="2" destOrd="0" parTransId="{31D462F5-ACD6-4CB0-9AD2-5F9932929F46}" sibTransId="{E5CE3D61-0B7F-481E-808E-1649C929D774}"/>
    <dgm:cxn modelId="{F07476D3-8F8D-42F2-B229-5EFE6D7311BA}" srcId="{F4E1CAA8-E6EE-4C23-B60F-6124C0969A85}" destId="{0D753C98-7EED-4476-A118-B585AB2EDF6C}" srcOrd="2" destOrd="0" parTransId="{3533AFB3-35AE-41EF-BF4C-5A127969C616}" sibTransId="{6748D12A-A14B-4C36-A724-AD315B3E09A4}"/>
    <dgm:cxn modelId="{FC2DD1EA-C215-4842-A230-78AEFC7D13BB}" type="presOf" srcId="{F4E1CAA8-E6EE-4C23-B60F-6124C0969A85}" destId="{262A7D24-14DE-49DB-9580-DC0A4FCE3057}" srcOrd="0" destOrd="0" presId="urn:microsoft.com/office/officeart/2005/8/layout/hList1"/>
    <dgm:cxn modelId="{EEC4590E-1B68-43BF-8FF0-F3BB701949E4}" srcId="{88F675A7-FC1E-468F-8171-3CDBC563C51A}" destId="{671B9CDC-BF10-4AD4-AB4D-3EBC078B520E}" srcOrd="1" destOrd="0" parTransId="{440F2849-DB5A-48E3-ABD7-D3F5DD8FC34A}" sibTransId="{E6306737-4A43-4209-8565-D58B48EF88B0}"/>
    <dgm:cxn modelId="{77CFCE5F-8FAA-4D19-89D6-7EFD11EA6DE2}" type="presOf" srcId="{32218EAC-B034-4751-B3EE-94810E654617}" destId="{5BE7BF7F-61D3-4F8B-B125-D38596B55C2D}" srcOrd="0" destOrd="4" presId="urn:microsoft.com/office/officeart/2005/8/layout/hList1"/>
    <dgm:cxn modelId="{F7100E2D-479F-4873-8803-F433F263C10D}" type="presOf" srcId="{88F675A7-FC1E-468F-8171-3CDBC563C51A}" destId="{C5586DD6-681E-43C9-9EF5-86B47C52B1E1}" srcOrd="0" destOrd="0" presId="urn:microsoft.com/office/officeart/2005/8/layout/hList1"/>
    <dgm:cxn modelId="{735A70BB-E67C-49F2-8591-F11191CCB9C8}" type="presOf" srcId="{125FAC2F-5A05-41EC-B1E1-53B2F6D8AFC1}" destId="{C2FCEE17-1B0F-4586-9627-A21CAC970CCF}" srcOrd="0" destOrd="2" presId="urn:microsoft.com/office/officeart/2005/8/layout/hList1"/>
    <dgm:cxn modelId="{8B197537-865C-4244-8A75-DF66944E5CF2}" srcId="{0D753C98-7EED-4476-A118-B585AB2EDF6C}" destId="{93E13A98-E931-4EBC-9615-112A13608950}" srcOrd="1" destOrd="0" parTransId="{7D274A0F-6D46-492C-B0D6-AF972CB0CD32}" sibTransId="{2DFC3A56-81B3-43B5-B028-E011FA97DB88}"/>
    <dgm:cxn modelId="{50A4EA35-5894-4AAA-BD87-855426385B71}" srcId="{88F675A7-FC1E-468F-8171-3CDBC563C51A}" destId="{B4267B41-D811-4610-A926-2998C8A57392}" srcOrd="0" destOrd="0" parTransId="{F272DC3F-9236-455D-88E8-E90403B83784}" sibTransId="{874FE1B5-0E81-431F-8055-37E425920BD2}"/>
    <dgm:cxn modelId="{004D5916-400F-4089-9311-986A1AA0E557}" srcId="{4D38336E-8EB8-46B5-9BD1-C6A84AC356FB}" destId="{9205E3D3-F793-4D5E-A3BA-9D9FD898FDBF}" srcOrd="1" destOrd="0" parTransId="{0A1E38BC-0634-4E98-9D0B-BDDA43EC6647}" sibTransId="{21C96F68-88CD-41BC-BD5C-827ADDD5C18A}"/>
    <dgm:cxn modelId="{B01006D8-4C5A-4A14-AE51-5C569A271842}" srcId="{F4E1CAA8-E6EE-4C23-B60F-6124C0969A85}" destId="{88F675A7-FC1E-468F-8171-3CDBC563C51A}" srcOrd="0" destOrd="0" parTransId="{208B0121-572A-4CB2-8FB5-FC276BE911C6}" sibTransId="{C805F402-6EE5-4F8C-9AF3-C37A5E1DEC5B}"/>
    <dgm:cxn modelId="{05B761B4-94DC-41D6-B07E-B137507B7CF5}" type="presOf" srcId="{B4267B41-D811-4610-A926-2998C8A57392}" destId="{5BE7BF7F-61D3-4F8B-B125-D38596B55C2D}" srcOrd="0" destOrd="0" presId="urn:microsoft.com/office/officeart/2005/8/layout/hList1"/>
    <dgm:cxn modelId="{E81CBEA0-5A10-41DF-9B39-B189611C544E}" type="presOf" srcId="{792A568E-9047-453D-82E3-7C1D099CC5DB}" destId="{F4F1C5F1-A433-4183-A086-F2DC07764973}" srcOrd="0" destOrd="0" presId="urn:microsoft.com/office/officeart/2005/8/layout/hList1"/>
    <dgm:cxn modelId="{D1E4E036-71A8-4A46-A972-FC3A5D2705B2}" type="presOf" srcId="{9205E3D3-F793-4D5E-A3BA-9D9FD898FDBF}" destId="{C2FCEE17-1B0F-4586-9627-A21CAC970CCF}" srcOrd="0" destOrd="1" presId="urn:microsoft.com/office/officeart/2005/8/layout/hList1"/>
    <dgm:cxn modelId="{D80BEA26-5E2C-4B22-BC36-521A6C4AB670}" type="presOf" srcId="{822BD165-7688-4774-89DB-FEA7336889DC}" destId="{C342D3CF-2E95-4BD5-8203-88491841B23B}" srcOrd="0" destOrd="2" presId="urn:microsoft.com/office/officeart/2005/8/layout/hList1"/>
    <dgm:cxn modelId="{28B3798C-50B8-4841-BC2D-A719FC124E68}" srcId="{0D753C98-7EED-4476-A118-B585AB2EDF6C}" destId="{D61E8526-93DC-4744-8F96-C8CC27474DD5}" srcOrd="2" destOrd="0" parTransId="{22756B70-0136-4E5D-85B2-130A74A86C43}" sibTransId="{5A0CCFB1-24CE-4F5D-B6DA-1F9FE96A330B}"/>
    <dgm:cxn modelId="{FDBC9FF5-D5E2-4CCB-B9DC-6D646FDFAFDF}" type="presOf" srcId="{D61E8526-93DC-4744-8F96-C8CC27474DD5}" destId="{F4F1C5F1-A433-4183-A086-F2DC07764973}" srcOrd="0" destOrd="2" presId="urn:microsoft.com/office/officeart/2005/8/layout/hList1"/>
    <dgm:cxn modelId="{5FEBB0CD-F20D-4279-ADC7-BDBCB6ACC901}" type="presOf" srcId="{2F788B1A-CD95-48DB-8189-B243FC9EC638}" destId="{C342D3CF-2E95-4BD5-8203-88491841B23B}" srcOrd="0" destOrd="1" presId="urn:microsoft.com/office/officeart/2005/8/layout/hList1"/>
    <dgm:cxn modelId="{4C4273BD-A09C-4392-9D04-F6DAF81AEF1F}" type="presOf" srcId="{4D38336E-8EB8-46B5-9BD1-C6A84AC356FB}" destId="{D5D1ED35-389C-4D21-B1BA-3DF0D1F35E10}" srcOrd="0" destOrd="0" presId="urn:microsoft.com/office/officeart/2005/8/layout/hList1"/>
    <dgm:cxn modelId="{ADE03345-CDB2-4A14-8534-EA665F838EC8}" srcId="{F4E1CAA8-E6EE-4C23-B60F-6124C0969A85}" destId="{945151C1-6A91-47E2-8D1C-6AA42E2AFAF9}" srcOrd="1" destOrd="0" parTransId="{38DAC0F6-8E38-4596-AB64-B8F5F4DA8E9B}" sibTransId="{C99BEB94-3C8E-411A-946B-68DDDC6C6598}"/>
    <dgm:cxn modelId="{B596D5F8-4DC2-4DE9-89BA-8F68D0D3C37B}" srcId="{88F675A7-FC1E-468F-8171-3CDBC563C51A}" destId="{41558B47-4119-4A03-BF13-21E7B0975088}" srcOrd="3" destOrd="0" parTransId="{0A3E1EA8-7A34-4234-8129-CC4FF3C816AE}" sibTransId="{8329EBD8-239F-48D5-B625-63BEF533386B}"/>
    <dgm:cxn modelId="{45A83694-A9FF-49DB-8110-CA3172F9B77F}" srcId="{4D38336E-8EB8-46B5-9BD1-C6A84AC356FB}" destId="{A3818366-9001-4515-81B2-00801D7D7C8C}" srcOrd="0" destOrd="0" parTransId="{815E3DC2-3CD2-45F8-A5C1-6ED87DA28561}" sibTransId="{8DACA40C-6A0B-46B6-894A-3AEB4D09CCA7}"/>
    <dgm:cxn modelId="{5B23BC2C-A78F-4D0B-8B3C-0C8A0EDB0F72}" type="presOf" srcId="{41558B47-4119-4A03-BF13-21E7B0975088}" destId="{5BE7BF7F-61D3-4F8B-B125-D38596B55C2D}" srcOrd="0" destOrd="3" presId="urn:microsoft.com/office/officeart/2005/8/layout/hList1"/>
    <dgm:cxn modelId="{91ED64F3-A32C-4CF3-A116-701A73EA8B42}" type="presOf" srcId="{93E13A98-E931-4EBC-9615-112A13608950}" destId="{F4F1C5F1-A433-4183-A086-F2DC07764973}" srcOrd="0" destOrd="1" presId="urn:microsoft.com/office/officeart/2005/8/layout/hList1"/>
    <dgm:cxn modelId="{C544C5F7-E223-42EE-B67C-103E299A9AAD}" srcId="{88F675A7-FC1E-468F-8171-3CDBC563C51A}" destId="{99B7D838-0288-43AD-B01B-E768FFC250F8}" srcOrd="2" destOrd="0" parTransId="{DDCBF2B2-4EE5-4973-B295-282BE8E8E865}" sibTransId="{78883270-C64F-4157-8683-BB1F5DBD8A8B}"/>
    <dgm:cxn modelId="{02DFF442-3DF5-474C-ACA8-3DBF8447C90A}" type="presOf" srcId="{671B9CDC-BF10-4AD4-AB4D-3EBC078B520E}" destId="{5BE7BF7F-61D3-4F8B-B125-D38596B55C2D}" srcOrd="0" destOrd="1" presId="urn:microsoft.com/office/officeart/2005/8/layout/hList1"/>
    <dgm:cxn modelId="{CBE8FBD2-B04B-40BA-BBE0-C3C4A740DA68}" type="presOf" srcId="{99B7D838-0288-43AD-B01B-E768FFC250F8}" destId="{5BE7BF7F-61D3-4F8B-B125-D38596B55C2D}" srcOrd="0" destOrd="2" presId="urn:microsoft.com/office/officeart/2005/8/layout/hList1"/>
    <dgm:cxn modelId="{7E10933F-365F-4949-9F4C-4CCB975817A0}" type="presParOf" srcId="{262A7D24-14DE-49DB-9580-DC0A4FCE3057}" destId="{8FAAD53B-2D0B-4A8B-B4D6-519A594CB37C}" srcOrd="0" destOrd="0" presId="urn:microsoft.com/office/officeart/2005/8/layout/hList1"/>
    <dgm:cxn modelId="{D5BA150A-9221-47B5-8397-DE333C26DF65}" type="presParOf" srcId="{8FAAD53B-2D0B-4A8B-B4D6-519A594CB37C}" destId="{C5586DD6-681E-43C9-9EF5-86B47C52B1E1}" srcOrd="0" destOrd="0" presId="urn:microsoft.com/office/officeart/2005/8/layout/hList1"/>
    <dgm:cxn modelId="{70F99687-5429-4F9F-A887-9FF2D5B02264}" type="presParOf" srcId="{8FAAD53B-2D0B-4A8B-B4D6-519A594CB37C}" destId="{5BE7BF7F-61D3-4F8B-B125-D38596B55C2D}" srcOrd="1" destOrd="0" presId="urn:microsoft.com/office/officeart/2005/8/layout/hList1"/>
    <dgm:cxn modelId="{D760388A-76D5-4872-8650-129E5437E991}" type="presParOf" srcId="{262A7D24-14DE-49DB-9580-DC0A4FCE3057}" destId="{E240862B-89E2-4BE8-8B57-15F1D9C199B5}" srcOrd="1" destOrd="0" presId="urn:microsoft.com/office/officeart/2005/8/layout/hList1"/>
    <dgm:cxn modelId="{C34B7968-AE05-4233-B5A1-7E784F23CB64}" type="presParOf" srcId="{262A7D24-14DE-49DB-9580-DC0A4FCE3057}" destId="{42B84C4E-F455-4C87-9670-744846FC6382}" srcOrd="2" destOrd="0" presId="urn:microsoft.com/office/officeart/2005/8/layout/hList1"/>
    <dgm:cxn modelId="{ECF50E70-FAA0-40BD-83B0-7B4C0181C326}" type="presParOf" srcId="{42B84C4E-F455-4C87-9670-744846FC6382}" destId="{9D8BC69A-6598-484F-92EE-D74258E1703A}" srcOrd="0" destOrd="0" presId="urn:microsoft.com/office/officeart/2005/8/layout/hList1"/>
    <dgm:cxn modelId="{B146AB7D-B02F-4BA7-9C3A-52745445DAC0}" type="presParOf" srcId="{42B84C4E-F455-4C87-9670-744846FC6382}" destId="{C342D3CF-2E95-4BD5-8203-88491841B23B}" srcOrd="1" destOrd="0" presId="urn:microsoft.com/office/officeart/2005/8/layout/hList1"/>
    <dgm:cxn modelId="{C6577A98-7990-4621-868E-B88905A0B02D}" type="presParOf" srcId="{262A7D24-14DE-49DB-9580-DC0A4FCE3057}" destId="{5420FF25-AEBE-42F5-9A0D-EE3CD0EF6F87}" srcOrd="3" destOrd="0" presId="urn:microsoft.com/office/officeart/2005/8/layout/hList1"/>
    <dgm:cxn modelId="{61C9D96B-10E0-47A9-BDDC-A66AF03000E5}" type="presParOf" srcId="{262A7D24-14DE-49DB-9580-DC0A4FCE3057}" destId="{254D7A04-288F-421E-B18A-71D99F2D02FA}" srcOrd="4" destOrd="0" presId="urn:microsoft.com/office/officeart/2005/8/layout/hList1"/>
    <dgm:cxn modelId="{41F9A2E3-D978-4AF3-A6D0-5EAB4EE7A9C5}" type="presParOf" srcId="{254D7A04-288F-421E-B18A-71D99F2D02FA}" destId="{11AF6C32-484C-41C5-946B-66D2D479DFD1}" srcOrd="0" destOrd="0" presId="urn:microsoft.com/office/officeart/2005/8/layout/hList1"/>
    <dgm:cxn modelId="{87726984-EFB9-48BB-8443-F41C60F37BB5}" type="presParOf" srcId="{254D7A04-288F-421E-B18A-71D99F2D02FA}" destId="{F4F1C5F1-A433-4183-A086-F2DC07764973}" srcOrd="1" destOrd="0" presId="urn:microsoft.com/office/officeart/2005/8/layout/hList1"/>
    <dgm:cxn modelId="{7352C25B-0550-42D5-AC48-830894A5D5D3}" type="presParOf" srcId="{262A7D24-14DE-49DB-9580-DC0A4FCE3057}" destId="{D764B09A-8F13-40B0-9585-56A2D8B0959E}" srcOrd="5" destOrd="0" presId="urn:microsoft.com/office/officeart/2005/8/layout/hList1"/>
    <dgm:cxn modelId="{F138F4A6-68DD-4CF5-9946-C43AD572E56F}" type="presParOf" srcId="{262A7D24-14DE-49DB-9580-DC0A4FCE3057}" destId="{A912BDDC-E69E-4C7D-BF51-0A6700570B6C}" srcOrd="6" destOrd="0" presId="urn:microsoft.com/office/officeart/2005/8/layout/hList1"/>
    <dgm:cxn modelId="{EE0EE1CF-B32E-4F9D-B580-3D678000B2A9}" type="presParOf" srcId="{A912BDDC-E69E-4C7D-BF51-0A6700570B6C}" destId="{D5D1ED35-389C-4D21-B1BA-3DF0D1F35E10}" srcOrd="0" destOrd="0" presId="urn:microsoft.com/office/officeart/2005/8/layout/hList1"/>
    <dgm:cxn modelId="{6A7E01FF-9CC1-4201-B16D-DF20A9BC2E76}" type="presParOf" srcId="{A912BDDC-E69E-4C7D-BF51-0A6700570B6C}" destId="{C2FCEE17-1B0F-4586-9627-A21CAC970CCF}" srcOrd="1" destOrd="0" presId="urn:microsoft.com/office/officeart/2005/8/layout/hList1"/>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bwMode="auto">
          <a:xfrm>
            <a:off x="0" y="0"/>
            <a:ext cx="2974975" cy="500063"/>
          </a:xfrm>
          <a:prstGeom prst="rect">
            <a:avLst/>
          </a:prstGeom>
          <a:noFill/>
          <a:ln>
            <a:noFill/>
          </a:ln>
          <a:extLst/>
        </p:spPr>
        <p:txBody>
          <a:bodyPr vert="horz" wrap="square" lIns="92172" tIns="46087" rIns="92172" bIns="46087" numCol="1" anchor="t" anchorCtr="0" compatLnSpc="1">
            <a:prstTxWarp prst="textNoShape">
              <a:avLst/>
            </a:prstTxWarp>
          </a:bodyPr>
          <a:lstStyle>
            <a:lvl1pPr defTabSz="921865">
              <a:defRPr sz="1200">
                <a:latin typeface="Arial" panose="020B0604020202020204" pitchFamily="34" charset="0"/>
                <a:cs typeface="Arial" panose="020B0604020202020204" pitchFamily="34" charset="0"/>
              </a:defRPr>
            </a:lvl1pPr>
          </a:lstStyle>
          <a:p>
            <a:pPr>
              <a:defRPr/>
            </a:pPr>
            <a:endParaRPr lang="fr-FR"/>
          </a:p>
        </p:txBody>
      </p:sp>
      <p:sp>
        <p:nvSpPr>
          <p:cNvPr id="3" name="Espace réservé de la date 2"/>
          <p:cNvSpPr>
            <a:spLocks noGrp="1"/>
          </p:cNvSpPr>
          <p:nvPr>
            <p:ph type="dt" sz="quarter" idx="1"/>
          </p:nvPr>
        </p:nvSpPr>
        <p:spPr bwMode="auto">
          <a:xfrm>
            <a:off x="3887788" y="0"/>
            <a:ext cx="2974975" cy="500063"/>
          </a:xfrm>
          <a:prstGeom prst="rect">
            <a:avLst/>
          </a:prstGeom>
          <a:noFill/>
          <a:ln>
            <a:noFill/>
          </a:ln>
          <a:extLst/>
        </p:spPr>
        <p:txBody>
          <a:bodyPr vert="horz" wrap="square" lIns="92172" tIns="46087" rIns="92172" bIns="46087" numCol="1" anchor="t" anchorCtr="0" compatLnSpc="1">
            <a:prstTxWarp prst="textNoShape">
              <a:avLst/>
            </a:prstTxWarp>
          </a:bodyPr>
          <a:lstStyle>
            <a:lvl1pPr algn="r" defTabSz="921865">
              <a:defRPr sz="1200">
                <a:latin typeface="Arial" panose="020B0604020202020204" pitchFamily="34" charset="0"/>
                <a:cs typeface="Arial" panose="020B0604020202020204" pitchFamily="34" charset="0"/>
              </a:defRPr>
            </a:lvl1pPr>
          </a:lstStyle>
          <a:p>
            <a:pPr>
              <a:defRPr/>
            </a:pPr>
            <a:fld id="{3A71A6B8-92AE-476C-A672-C4953D97BD48}" type="datetimeFigureOut">
              <a:rPr lang="fr-FR"/>
              <a:pPr>
                <a:defRPr/>
              </a:pPr>
              <a:t>06/01/2014</a:t>
            </a:fld>
            <a:endParaRPr lang="fr-FR"/>
          </a:p>
        </p:txBody>
      </p:sp>
      <p:sp>
        <p:nvSpPr>
          <p:cNvPr id="4" name="Espace réservé du pied de page 3"/>
          <p:cNvSpPr>
            <a:spLocks noGrp="1"/>
          </p:cNvSpPr>
          <p:nvPr>
            <p:ph type="ftr" sz="quarter" idx="2"/>
          </p:nvPr>
        </p:nvSpPr>
        <p:spPr bwMode="auto">
          <a:xfrm>
            <a:off x="0" y="9494838"/>
            <a:ext cx="2974975" cy="500062"/>
          </a:xfrm>
          <a:prstGeom prst="rect">
            <a:avLst/>
          </a:prstGeom>
          <a:noFill/>
          <a:ln>
            <a:noFill/>
          </a:ln>
          <a:extLst/>
        </p:spPr>
        <p:txBody>
          <a:bodyPr vert="horz" wrap="square" lIns="92172" tIns="46087" rIns="92172" bIns="46087" numCol="1" anchor="b" anchorCtr="0" compatLnSpc="1">
            <a:prstTxWarp prst="textNoShape">
              <a:avLst/>
            </a:prstTxWarp>
          </a:bodyPr>
          <a:lstStyle>
            <a:lvl1pPr defTabSz="921865">
              <a:defRPr sz="1200">
                <a:latin typeface="Arial" panose="020B0604020202020204" pitchFamily="34" charset="0"/>
                <a:cs typeface="Arial" panose="020B0604020202020204" pitchFamily="34" charset="0"/>
              </a:defRPr>
            </a:lvl1pPr>
          </a:lstStyle>
          <a:p>
            <a:pPr>
              <a:defRPr/>
            </a:pPr>
            <a:endParaRPr lang="fr-FR"/>
          </a:p>
        </p:txBody>
      </p:sp>
      <p:sp>
        <p:nvSpPr>
          <p:cNvPr id="5" name="Espace réservé du numéro de diapositive 4"/>
          <p:cNvSpPr>
            <a:spLocks noGrp="1"/>
          </p:cNvSpPr>
          <p:nvPr>
            <p:ph type="sldNum" sz="quarter" idx="3"/>
          </p:nvPr>
        </p:nvSpPr>
        <p:spPr bwMode="auto">
          <a:xfrm>
            <a:off x="3887788" y="9494838"/>
            <a:ext cx="2974975" cy="500062"/>
          </a:xfrm>
          <a:prstGeom prst="rect">
            <a:avLst/>
          </a:prstGeom>
          <a:noFill/>
          <a:ln>
            <a:noFill/>
          </a:ln>
          <a:extLst/>
        </p:spPr>
        <p:txBody>
          <a:bodyPr vert="horz" wrap="square" lIns="92172" tIns="46087" rIns="92172" bIns="46087" numCol="1" anchor="b" anchorCtr="0" compatLnSpc="1">
            <a:prstTxWarp prst="textNoShape">
              <a:avLst/>
            </a:prstTxWarp>
          </a:bodyPr>
          <a:lstStyle>
            <a:lvl1pPr algn="r" defTabSz="920750">
              <a:defRPr sz="1200">
                <a:latin typeface="Arial" panose="020B0604020202020204" pitchFamily="34" charset="0"/>
                <a:cs typeface="Arial" panose="020B0604020202020204" pitchFamily="34" charset="0"/>
              </a:defRPr>
            </a:lvl1pPr>
          </a:lstStyle>
          <a:p>
            <a:pPr>
              <a:defRPr/>
            </a:pPr>
            <a:fld id="{AC31ED65-E46E-435B-B381-8259DAE3D190}" type="slidenum">
              <a:rPr lang="fr-FR"/>
              <a:pPr>
                <a:defRP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2974975" cy="500063"/>
          </a:xfrm>
          <a:prstGeom prst="rect">
            <a:avLst/>
          </a:prstGeom>
          <a:noFill/>
          <a:ln>
            <a:noFill/>
          </a:ln>
          <a:effectLst/>
          <a:extLst/>
        </p:spPr>
        <p:txBody>
          <a:bodyPr vert="horz" wrap="square" lIns="92172" tIns="46087" rIns="92172" bIns="46087" numCol="1" anchor="t" anchorCtr="0" compatLnSpc="1">
            <a:prstTxWarp prst="textNoShape">
              <a:avLst/>
            </a:prstTxWarp>
          </a:bodyPr>
          <a:lstStyle>
            <a:lvl1pPr defTabSz="921865">
              <a:defRPr sz="1200">
                <a:latin typeface="Arial" panose="020B0604020202020204" pitchFamily="34" charset="0"/>
                <a:cs typeface="Arial" panose="020B0604020202020204" pitchFamily="34" charset="0"/>
              </a:defRPr>
            </a:lvl1pPr>
          </a:lstStyle>
          <a:p>
            <a:pPr>
              <a:defRPr/>
            </a:pPr>
            <a:endParaRPr lang="fr-FR"/>
          </a:p>
        </p:txBody>
      </p:sp>
      <p:sp>
        <p:nvSpPr>
          <p:cNvPr id="47107" name="Rectangle 3"/>
          <p:cNvSpPr>
            <a:spLocks noGrp="1" noChangeArrowheads="1"/>
          </p:cNvSpPr>
          <p:nvPr>
            <p:ph type="dt" idx="1"/>
          </p:nvPr>
        </p:nvSpPr>
        <p:spPr bwMode="auto">
          <a:xfrm>
            <a:off x="3887788" y="0"/>
            <a:ext cx="2974975" cy="500063"/>
          </a:xfrm>
          <a:prstGeom prst="rect">
            <a:avLst/>
          </a:prstGeom>
          <a:noFill/>
          <a:ln>
            <a:noFill/>
          </a:ln>
          <a:effectLst/>
          <a:extLst/>
        </p:spPr>
        <p:txBody>
          <a:bodyPr vert="horz" wrap="square" lIns="92172" tIns="46087" rIns="92172" bIns="46087" numCol="1" anchor="t" anchorCtr="0" compatLnSpc="1">
            <a:prstTxWarp prst="textNoShape">
              <a:avLst/>
            </a:prstTxWarp>
          </a:bodyPr>
          <a:lstStyle>
            <a:lvl1pPr algn="r" defTabSz="921865">
              <a:defRPr sz="1200">
                <a:latin typeface="Arial" panose="020B0604020202020204" pitchFamily="34" charset="0"/>
                <a:cs typeface="Arial" panose="020B0604020202020204" pitchFamily="34" charset="0"/>
              </a:defRPr>
            </a:lvl1pPr>
          </a:lstStyle>
          <a:p>
            <a:pPr>
              <a:defRPr/>
            </a:pPr>
            <a:endParaRPr lang="fr-FR"/>
          </a:p>
        </p:txBody>
      </p:sp>
      <p:sp>
        <p:nvSpPr>
          <p:cNvPr id="25604" name="Rectangle 4"/>
          <p:cNvSpPr>
            <a:spLocks noGrp="1" noRot="1" noChangeAspect="1" noChangeArrowheads="1" noTextEdit="1"/>
          </p:cNvSpPr>
          <p:nvPr>
            <p:ph type="sldImg" idx="2"/>
          </p:nvPr>
        </p:nvSpPr>
        <p:spPr bwMode="auto">
          <a:xfrm>
            <a:off x="933450" y="749300"/>
            <a:ext cx="4997450" cy="3748088"/>
          </a:xfrm>
          <a:prstGeom prst="rect">
            <a:avLst/>
          </a:prstGeom>
          <a:noFill/>
          <a:ln w="9525">
            <a:solidFill>
              <a:srgbClr val="000000"/>
            </a:solidFill>
            <a:miter lim="800000"/>
            <a:headEnd/>
            <a:tailEnd/>
          </a:ln>
        </p:spPr>
      </p:sp>
      <p:sp>
        <p:nvSpPr>
          <p:cNvPr id="47109" name="Rectangle 5"/>
          <p:cNvSpPr>
            <a:spLocks noGrp="1" noChangeArrowheads="1"/>
          </p:cNvSpPr>
          <p:nvPr>
            <p:ph type="body" sz="quarter" idx="3"/>
          </p:nvPr>
        </p:nvSpPr>
        <p:spPr bwMode="auto">
          <a:xfrm>
            <a:off x="685800" y="4746625"/>
            <a:ext cx="5492750" cy="4500563"/>
          </a:xfrm>
          <a:prstGeom prst="rect">
            <a:avLst/>
          </a:prstGeom>
          <a:noFill/>
          <a:ln>
            <a:noFill/>
          </a:ln>
          <a:effectLst/>
          <a:extLst/>
        </p:spPr>
        <p:txBody>
          <a:bodyPr vert="horz" wrap="square" lIns="92172" tIns="46087" rIns="92172" bIns="46087"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47110" name="Rectangle 6"/>
          <p:cNvSpPr>
            <a:spLocks noGrp="1" noChangeArrowheads="1"/>
          </p:cNvSpPr>
          <p:nvPr>
            <p:ph type="ftr" sz="quarter" idx="4"/>
          </p:nvPr>
        </p:nvSpPr>
        <p:spPr bwMode="auto">
          <a:xfrm>
            <a:off x="0" y="9494838"/>
            <a:ext cx="2974975" cy="500062"/>
          </a:xfrm>
          <a:prstGeom prst="rect">
            <a:avLst/>
          </a:prstGeom>
          <a:noFill/>
          <a:ln>
            <a:noFill/>
          </a:ln>
          <a:effectLst/>
          <a:extLst/>
        </p:spPr>
        <p:txBody>
          <a:bodyPr vert="horz" wrap="square" lIns="92172" tIns="46087" rIns="92172" bIns="46087" numCol="1" anchor="b" anchorCtr="0" compatLnSpc="1">
            <a:prstTxWarp prst="textNoShape">
              <a:avLst/>
            </a:prstTxWarp>
          </a:bodyPr>
          <a:lstStyle>
            <a:lvl1pPr defTabSz="921865">
              <a:defRPr sz="1200">
                <a:latin typeface="Arial" panose="020B0604020202020204" pitchFamily="34" charset="0"/>
                <a:cs typeface="Arial" panose="020B0604020202020204" pitchFamily="34" charset="0"/>
              </a:defRPr>
            </a:lvl1pPr>
          </a:lstStyle>
          <a:p>
            <a:pPr>
              <a:defRPr/>
            </a:pPr>
            <a:endParaRPr lang="fr-FR"/>
          </a:p>
        </p:txBody>
      </p:sp>
      <p:sp>
        <p:nvSpPr>
          <p:cNvPr id="47111" name="Rectangle 7"/>
          <p:cNvSpPr>
            <a:spLocks noGrp="1" noChangeArrowheads="1"/>
          </p:cNvSpPr>
          <p:nvPr>
            <p:ph type="sldNum" sz="quarter" idx="5"/>
          </p:nvPr>
        </p:nvSpPr>
        <p:spPr bwMode="auto">
          <a:xfrm>
            <a:off x="3887788" y="9494838"/>
            <a:ext cx="2974975" cy="500062"/>
          </a:xfrm>
          <a:prstGeom prst="rect">
            <a:avLst/>
          </a:prstGeom>
          <a:noFill/>
          <a:ln>
            <a:noFill/>
          </a:ln>
          <a:effectLst/>
          <a:extLst/>
        </p:spPr>
        <p:txBody>
          <a:bodyPr vert="horz" wrap="square" lIns="92172" tIns="46087" rIns="92172" bIns="46087" numCol="1" anchor="b" anchorCtr="0" compatLnSpc="1">
            <a:prstTxWarp prst="textNoShape">
              <a:avLst/>
            </a:prstTxWarp>
          </a:bodyPr>
          <a:lstStyle>
            <a:lvl1pPr algn="r" defTabSz="920750">
              <a:defRPr sz="1200">
                <a:latin typeface="Arial" panose="020B0604020202020204" pitchFamily="34" charset="0"/>
                <a:cs typeface="Arial" panose="020B0604020202020204" pitchFamily="34" charset="0"/>
              </a:defRPr>
            </a:lvl1pPr>
          </a:lstStyle>
          <a:p>
            <a:pPr>
              <a:defRPr/>
            </a:pPr>
            <a:fld id="{0A01C2A1-84BA-44BD-B9B1-2493E891C506}"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Espace réservé de l'image des diapositives 1"/>
          <p:cNvSpPr>
            <a:spLocks noGrp="1" noRot="1" noChangeAspect="1" noTextEdit="1"/>
          </p:cNvSpPr>
          <p:nvPr>
            <p:ph type="sldImg"/>
          </p:nvPr>
        </p:nvSpPr>
        <p:spPr>
          <a:ln/>
        </p:spPr>
      </p:sp>
      <p:sp>
        <p:nvSpPr>
          <p:cNvPr id="28674" name="Espace réservé des commentaires 2"/>
          <p:cNvSpPr>
            <a:spLocks noGrp="1"/>
          </p:cNvSpPr>
          <p:nvPr>
            <p:ph type="body" idx="1"/>
          </p:nvPr>
        </p:nvSpPr>
        <p:spPr>
          <a:noFill/>
        </p:spPr>
        <p:txBody>
          <a:bodyPr/>
          <a:lstStyle/>
          <a:p>
            <a:endParaRPr lang="fr-FR" smtClean="0"/>
          </a:p>
        </p:txBody>
      </p:sp>
      <p:sp>
        <p:nvSpPr>
          <p:cNvPr id="28675" name="Espace réservé du numéro de diapositive 3"/>
          <p:cNvSpPr>
            <a:spLocks noGrp="1"/>
          </p:cNvSpPr>
          <p:nvPr>
            <p:ph type="sldNum" sz="quarter" idx="5"/>
          </p:nvPr>
        </p:nvSpPr>
        <p:spPr>
          <a:noFill/>
          <a:ln>
            <a:miter lim="800000"/>
            <a:headEnd/>
            <a:tailEnd/>
          </a:ln>
        </p:spPr>
        <p:txBody>
          <a:bodyPr/>
          <a:lstStyle/>
          <a:p>
            <a:fld id="{573B065C-B8A6-493B-8D45-F08A6EE8B0DF}" type="slidenum">
              <a:rPr lang="fr-FR" smtClean="0">
                <a:latin typeface="Arial" charset="0"/>
                <a:cs typeface="Arial" charset="0"/>
              </a:rPr>
              <a:pPr/>
              <a:t>1</a:t>
            </a:fld>
            <a:endParaRPr lang="fr-FR" smtClean="0">
              <a:latin typeface="Arial" charset="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Espace réservé de l'image des diapositives 1"/>
          <p:cNvSpPr>
            <a:spLocks noGrp="1" noRot="1" noChangeAspect="1" noTextEdit="1"/>
          </p:cNvSpPr>
          <p:nvPr>
            <p:ph type="sldImg"/>
          </p:nvPr>
        </p:nvSpPr>
        <p:spPr>
          <a:ln/>
        </p:spPr>
      </p:sp>
      <p:sp>
        <p:nvSpPr>
          <p:cNvPr id="47106" name="Espace réservé des commentaires 2"/>
          <p:cNvSpPr>
            <a:spLocks noGrp="1"/>
          </p:cNvSpPr>
          <p:nvPr>
            <p:ph type="body" idx="1"/>
          </p:nvPr>
        </p:nvSpPr>
        <p:spPr>
          <a:noFill/>
        </p:spPr>
        <p:txBody>
          <a:bodyPr/>
          <a:lstStyle/>
          <a:p>
            <a:r>
              <a:rPr lang="fr-FR" smtClean="0"/>
              <a:t>MLG</a:t>
            </a:r>
          </a:p>
        </p:txBody>
      </p:sp>
      <p:sp>
        <p:nvSpPr>
          <p:cNvPr id="47107"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8DFB8EBE-6478-4946-B36D-4788812AF914}" type="slidenum">
              <a:rPr lang="fr-FR" sz="1200"/>
              <a:pPr algn="r" defTabSz="947738"/>
              <a:t>10</a:t>
            </a:fld>
            <a:endParaRPr lang="fr-FR"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Espace réservé de l'image des diapositives 1"/>
          <p:cNvSpPr>
            <a:spLocks noGrp="1" noRot="1" noChangeAspect="1" noTextEdit="1"/>
          </p:cNvSpPr>
          <p:nvPr>
            <p:ph type="sldImg"/>
          </p:nvPr>
        </p:nvSpPr>
        <p:spPr>
          <a:ln/>
        </p:spPr>
      </p:sp>
      <p:sp>
        <p:nvSpPr>
          <p:cNvPr id="51202" name="Espace réservé des commentaires 2"/>
          <p:cNvSpPr>
            <a:spLocks noGrp="1"/>
          </p:cNvSpPr>
          <p:nvPr>
            <p:ph type="body" idx="1"/>
          </p:nvPr>
        </p:nvSpPr>
        <p:spPr/>
        <p:txBody>
          <a:bodyPr/>
          <a:lstStyle/>
          <a:p>
            <a:pPr>
              <a:defRPr/>
            </a:pPr>
            <a:r>
              <a:rPr lang="fr-FR" dirty="0" smtClean="0"/>
              <a:t>MLG : l’administration a réussi à rendre obligatoire le format pour les exercices </a:t>
            </a:r>
            <a:r>
              <a:rPr lang="fr-FR" dirty="0" err="1" smtClean="0"/>
              <a:t>clôs</a:t>
            </a:r>
            <a:r>
              <a:rPr lang="fr-FR" dirty="0" smtClean="0"/>
              <a:t> en 2013…alors que le format n’a été connu que fin juillet 2013</a:t>
            </a:r>
          </a:p>
          <a:p>
            <a:pPr>
              <a:defRPr/>
            </a:pPr>
            <a:endParaRPr lang="fr-FR" dirty="0" smtClean="0"/>
          </a:p>
          <a:p>
            <a:pPr>
              <a:defRPr/>
            </a:pPr>
            <a:r>
              <a:rPr lang="fr-FR" dirty="0" smtClean="0"/>
              <a:t>Les copies des fichiers des écritures comptables remises à l’administration doivent répondre aux normes prévues à l'article A. 47 A-1 du livre des procédures fiscales.</a:t>
            </a:r>
          </a:p>
          <a:p>
            <a:pPr>
              <a:defRPr/>
            </a:pPr>
            <a:r>
              <a:rPr lang="fr-FR" dirty="0" smtClean="0"/>
              <a:t>Le respect des normes définies aux VI à XIV de cet article est obligatoire pour les exercices clos à compter du 1er janvier 2013.</a:t>
            </a:r>
          </a:p>
          <a:p>
            <a:pPr>
              <a:defRPr/>
            </a:pPr>
            <a:r>
              <a:rPr lang="fr-FR" dirty="0" smtClean="0"/>
              <a:t>Il est facultatif pour les exercices clos avant cette date. Si le contribuable choisit de ne pas appliquer pour ces exercices les normes définies aux VI à XIV de l'article A. 47 A-1 du livre des procédures fiscales, il doit en tout état de cause, respecter les normes prévues aux I à V de ce même article.</a:t>
            </a:r>
          </a:p>
          <a:p>
            <a:pPr>
              <a:defRPr/>
            </a:pPr>
            <a:r>
              <a:rPr lang="fr-FR" dirty="0" smtClean="0"/>
              <a:t>Dans ce dernier cas, le fichier des écritures comptables relatif aux exercices clos antérieurement à 2013 doit présenter les types de données suivantes :</a:t>
            </a:r>
          </a:p>
          <a:p>
            <a:pPr>
              <a:defRPr/>
            </a:pPr>
            <a:r>
              <a:rPr lang="fr-FR" dirty="0" smtClean="0"/>
              <a:t>- Un code journal ;</a:t>
            </a:r>
          </a:p>
          <a:p>
            <a:pPr>
              <a:defRPr/>
            </a:pPr>
            <a:r>
              <a:rPr lang="fr-FR" dirty="0" smtClean="0"/>
              <a:t>- Un numéro d’écriture ;</a:t>
            </a:r>
          </a:p>
          <a:p>
            <a:pPr>
              <a:defRPr/>
            </a:pPr>
            <a:r>
              <a:rPr lang="fr-FR" dirty="0" smtClean="0"/>
              <a:t>- Une date de comptabilisation ;</a:t>
            </a:r>
          </a:p>
          <a:p>
            <a:pPr>
              <a:defRPr/>
            </a:pPr>
            <a:r>
              <a:rPr lang="fr-FR" dirty="0" smtClean="0"/>
              <a:t>- Un intitulé de compte ;</a:t>
            </a:r>
          </a:p>
          <a:p>
            <a:pPr>
              <a:defRPr/>
            </a:pPr>
            <a:r>
              <a:rPr lang="fr-FR" dirty="0" smtClean="0"/>
              <a:t>- Un libellé d’écriture ;</a:t>
            </a:r>
          </a:p>
          <a:p>
            <a:pPr>
              <a:defRPr/>
            </a:pPr>
            <a:r>
              <a:rPr lang="fr-FR" dirty="0" smtClean="0"/>
              <a:t>- Une référence de pièce justificative ;</a:t>
            </a:r>
          </a:p>
          <a:p>
            <a:pPr>
              <a:defRPr/>
            </a:pPr>
            <a:r>
              <a:rPr lang="fr-FR" dirty="0" smtClean="0"/>
              <a:t>- Une date de pièce justificative ;</a:t>
            </a:r>
          </a:p>
          <a:p>
            <a:pPr>
              <a:defRPr/>
            </a:pPr>
            <a:r>
              <a:rPr lang="fr-FR" dirty="0" smtClean="0"/>
              <a:t>- Un débit ;</a:t>
            </a:r>
          </a:p>
          <a:p>
            <a:pPr>
              <a:defRPr/>
            </a:pPr>
            <a:r>
              <a:rPr lang="fr-FR" dirty="0" smtClean="0"/>
              <a:t>- Un crédit.</a:t>
            </a:r>
          </a:p>
          <a:p>
            <a:pPr>
              <a:defRPr/>
            </a:pPr>
            <a:r>
              <a:rPr lang="fr-FR" dirty="0" smtClean="0"/>
              <a:t>Aucun ordre n’est imposé dans le classement de ces données, ni normalisation de leur transcription.</a:t>
            </a:r>
            <a:endParaRPr lang="fr-FR" b="1" dirty="0" smtClean="0">
              <a:effectLst>
                <a:outerShdw blurRad="38100" dist="38100" dir="2700000" algn="tl">
                  <a:srgbClr val="000000">
                    <a:alpha val="43137"/>
                  </a:srgbClr>
                </a:outerShdw>
              </a:effectLst>
            </a:endParaRPr>
          </a:p>
          <a:p>
            <a:pPr>
              <a:defRPr/>
            </a:pPr>
            <a:endParaRPr lang="fr-FR" dirty="0" smtClean="0"/>
          </a:p>
        </p:txBody>
      </p:sp>
      <p:sp>
        <p:nvSpPr>
          <p:cNvPr id="49155"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13BC3DF1-0E47-4FDA-81AC-A45AD87895FA}" type="slidenum">
              <a:rPr lang="fr-FR" sz="1200"/>
              <a:pPr algn="r" defTabSz="947738"/>
              <a:t>11</a:t>
            </a:fld>
            <a:endParaRPr lang="fr-FR"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Espace réservé de l'image des diapositives 1"/>
          <p:cNvSpPr>
            <a:spLocks noGrp="1" noRot="1" noChangeAspect="1" noTextEdit="1"/>
          </p:cNvSpPr>
          <p:nvPr>
            <p:ph type="sldImg"/>
          </p:nvPr>
        </p:nvSpPr>
        <p:spPr>
          <a:ln/>
        </p:spPr>
      </p:sp>
      <p:sp>
        <p:nvSpPr>
          <p:cNvPr id="51202" name="Espace réservé des commentaires 2"/>
          <p:cNvSpPr>
            <a:spLocks noGrp="1"/>
          </p:cNvSpPr>
          <p:nvPr>
            <p:ph type="body" idx="1"/>
          </p:nvPr>
        </p:nvSpPr>
        <p:spPr>
          <a:noFill/>
        </p:spPr>
        <p:txBody>
          <a:bodyPr/>
          <a:lstStyle/>
          <a:p>
            <a:r>
              <a:rPr lang="fr-FR" smtClean="0"/>
              <a:t>MLG</a:t>
            </a:r>
          </a:p>
        </p:txBody>
      </p:sp>
      <p:sp>
        <p:nvSpPr>
          <p:cNvPr id="51203"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33EC5F99-D194-4F3C-8476-3D480FA87F45}" type="slidenum">
              <a:rPr lang="fr-FR" sz="1200"/>
              <a:pPr algn="r" defTabSz="947738"/>
              <a:t>12</a:t>
            </a:fld>
            <a:endParaRPr lang="fr-FR"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Espace réservé de l'image des diapositives 1"/>
          <p:cNvSpPr>
            <a:spLocks noGrp="1" noRot="1" noChangeAspect="1" noTextEdit="1"/>
          </p:cNvSpPr>
          <p:nvPr>
            <p:ph type="sldImg"/>
          </p:nvPr>
        </p:nvSpPr>
        <p:spPr>
          <a:ln/>
        </p:spPr>
      </p:sp>
      <p:sp>
        <p:nvSpPr>
          <p:cNvPr id="53250" name="Espace réservé des commentaires 2"/>
          <p:cNvSpPr>
            <a:spLocks noGrp="1"/>
          </p:cNvSpPr>
          <p:nvPr>
            <p:ph type="body" idx="1"/>
          </p:nvPr>
        </p:nvSpPr>
        <p:spPr>
          <a:noFill/>
        </p:spPr>
        <p:txBody>
          <a:bodyPr/>
          <a:lstStyle/>
          <a:p>
            <a:r>
              <a:rPr lang="fr-FR" smtClean="0"/>
              <a:t>MLG</a:t>
            </a:r>
          </a:p>
        </p:txBody>
      </p:sp>
      <p:sp>
        <p:nvSpPr>
          <p:cNvPr id="53251"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51A17889-050C-4265-80D9-FB2FCD474B90}" type="slidenum">
              <a:rPr lang="fr-FR" sz="1200"/>
              <a:pPr algn="r" defTabSz="947738"/>
              <a:t>13</a:t>
            </a:fld>
            <a:endParaRPr lang="fr-FR"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Espace réservé de l'image des diapositives 1"/>
          <p:cNvSpPr>
            <a:spLocks noGrp="1" noRot="1" noChangeAspect="1" noTextEdit="1"/>
          </p:cNvSpPr>
          <p:nvPr>
            <p:ph type="sldImg"/>
          </p:nvPr>
        </p:nvSpPr>
        <p:spPr>
          <a:ln/>
        </p:spPr>
      </p:sp>
      <p:sp>
        <p:nvSpPr>
          <p:cNvPr id="55298" name="Espace réservé des commentaires 2"/>
          <p:cNvSpPr>
            <a:spLocks noGrp="1"/>
          </p:cNvSpPr>
          <p:nvPr>
            <p:ph type="body" idx="1"/>
          </p:nvPr>
        </p:nvSpPr>
        <p:spPr>
          <a:noFill/>
        </p:spPr>
        <p:txBody>
          <a:bodyPr/>
          <a:lstStyle/>
          <a:p>
            <a:r>
              <a:rPr lang="fr-FR" smtClean="0"/>
              <a:t>MLG</a:t>
            </a:r>
          </a:p>
        </p:txBody>
      </p:sp>
      <p:sp>
        <p:nvSpPr>
          <p:cNvPr id="55299"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1DE445EA-0D7E-4325-9DAD-94FD8274BF63}" type="slidenum">
              <a:rPr lang="fr-FR" sz="1200"/>
              <a:pPr algn="r" defTabSz="947738"/>
              <a:t>14</a:t>
            </a:fld>
            <a:endParaRPr lang="fr-FR"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Espace réservé de l'image des diapositives 1"/>
          <p:cNvSpPr>
            <a:spLocks noGrp="1" noRot="1" noChangeAspect="1" noTextEdit="1"/>
          </p:cNvSpPr>
          <p:nvPr>
            <p:ph type="sldImg"/>
          </p:nvPr>
        </p:nvSpPr>
        <p:spPr>
          <a:ln/>
        </p:spPr>
      </p:sp>
      <p:sp>
        <p:nvSpPr>
          <p:cNvPr id="57346" name="Espace réservé des commentaires 2"/>
          <p:cNvSpPr>
            <a:spLocks noGrp="1"/>
          </p:cNvSpPr>
          <p:nvPr>
            <p:ph type="body" idx="1"/>
          </p:nvPr>
        </p:nvSpPr>
        <p:spPr>
          <a:noFill/>
        </p:spPr>
        <p:txBody>
          <a:bodyPr/>
          <a:lstStyle/>
          <a:p>
            <a:r>
              <a:rPr lang="fr-FR" smtClean="0"/>
              <a:t>MLG</a:t>
            </a:r>
          </a:p>
        </p:txBody>
      </p:sp>
      <p:sp>
        <p:nvSpPr>
          <p:cNvPr id="57347"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5A3060B3-C2EA-45F4-83E5-F78D48EE1948}" type="slidenum">
              <a:rPr lang="fr-FR" sz="1200"/>
              <a:pPr algn="r" defTabSz="947738"/>
              <a:t>15</a:t>
            </a:fld>
            <a:endParaRPr lang="fr-FR"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Rot="1" noChangeAspect="1" noChangeArrowheads="1" noTextEdit="1"/>
          </p:cNvSpPr>
          <p:nvPr>
            <p:ph type="sldImg"/>
          </p:nvPr>
        </p:nvSpPr>
        <p:spPr>
          <a:ln/>
        </p:spPr>
      </p:sp>
      <p:sp>
        <p:nvSpPr>
          <p:cNvPr id="59394" name="Rectangle 3"/>
          <p:cNvSpPr>
            <a:spLocks noGrp="1" noChangeArrowheads="1"/>
          </p:cNvSpPr>
          <p:nvPr>
            <p:ph type="body" idx="1"/>
          </p:nvPr>
        </p:nvSpPr>
        <p:spPr>
          <a:noFill/>
        </p:spPr>
        <p:txBody>
          <a:bodyPr/>
          <a:lstStyle/>
          <a:p>
            <a:r>
              <a:rPr lang="fr-FR" smtClean="0"/>
              <a:t>MLG</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Rot="1" noChangeAspect="1" noChangeArrowheads="1" noTextEdit="1"/>
          </p:cNvSpPr>
          <p:nvPr>
            <p:ph type="sldImg"/>
          </p:nvPr>
        </p:nvSpPr>
        <p:spPr>
          <a:ln/>
        </p:spPr>
      </p:sp>
      <p:sp>
        <p:nvSpPr>
          <p:cNvPr id="61442" name="Rectangle 3"/>
          <p:cNvSpPr>
            <a:spLocks noGrp="1" noChangeArrowheads="1"/>
          </p:cNvSpPr>
          <p:nvPr>
            <p:ph type="body" idx="1"/>
          </p:nvPr>
        </p:nvSpPr>
        <p:spPr>
          <a:noFill/>
        </p:spPr>
        <p:txBody>
          <a:bodyPr/>
          <a:lstStyle/>
          <a:p>
            <a:r>
              <a:rPr lang="fr-FR" smtClean="0"/>
              <a:t>MLG</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Espace réservé de l'image des diapositives 1"/>
          <p:cNvSpPr>
            <a:spLocks noGrp="1" noRot="1" noChangeAspect="1" noTextEdit="1"/>
          </p:cNvSpPr>
          <p:nvPr>
            <p:ph type="sldImg"/>
          </p:nvPr>
        </p:nvSpPr>
        <p:spPr>
          <a:ln/>
        </p:spPr>
      </p:sp>
      <p:sp>
        <p:nvSpPr>
          <p:cNvPr id="63490" name="Espace réservé des commentaires 2"/>
          <p:cNvSpPr>
            <a:spLocks noGrp="1"/>
          </p:cNvSpPr>
          <p:nvPr>
            <p:ph type="body" idx="1"/>
          </p:nvPr>
        </p:nvSpPr>
        <p:spPr>
          <a:noFill/>
        </p:spPr>
        <p:txBody>
          <a:bodyPr/>
          <a:lstStyle/>
          <a:p>
            <a:r>
              <a:rPr lang="fr-FR" smtClean="0"/>
              <a:t>MLG :</a:t>
            </a:r>
          </a:p>
          <a:p>
            <a:r>
              <a:rPr lang="fr-FR" smtClean="0"/>
              <a:t>Données devant figurer dans le fichier</a:t>
            </a:r>
          </a:p>
          <a:p>
            <a:r>
              <a:rPr lang="fr-FR" smtClean="0"/>
              <a:t>Nota bene : toutes les données sont obligatoires. Toutefois, lorsque la notion « à blanc si non utilisé » est indiquée, il convient de fournir la donnée dès lors qu’elle est disponible.</a:t>
            </a:r>
          </a:p>
          <a:p>
            <a:r>
              <a:rPr lang="fr-FR" smtClean="0"/>
              <a:t>Exemple à titre d’illustration :</a:t>
            </a:r>
          </a:p>
          <a:p>
            <a:r>
              <a:rPr lang="fr-FR" smtClean="0"/>
              <a:t>Ci-dessous une représentation schématique des données qui peuvent figurer dans un fichier d’écritures comptables.</a:t>
            </a:r>
          </a:p>
          <a:p>
            <a:r>
              <a:rPr lang="fr-FR" smtClean="0"/>
              <a:t>La notion « à blanc si non utilisé » indique que la présence du champ (ici une colonne) est obligatoire, en revanche, les valeurs (au cas présent une case) peuvent être vides, car la donnée n’est pas disponible</a:t>
            </a:r>
          </a:p>
          <a:p>
            <a:r>
              <a:rPr lang="fr-FR" smtClean="0"/>
              <a:t>dans le logiciel comptable. Dans ce cas, il convient de ne rien saisir dans la colonne concernée. Il ne faut pas remplir avec des « 0 » ou des « espaces ». Le champ doit rester vide.  contradictoire avec l’exemple donné</a:t>
            </a:r>
          </a:p>
        </p:txBody>
      </p:sp>
      <p:sp>
        <p:nvSpPr>
          <p:cNvPr id="63491"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5E7FF6F1-6B9A-4845-854B-DC5D7DF74FE5}" type="slidenum">
              <a:rPr lang="fr-FR" sz="1200"/>
              <a:pPr algn="r" defTabSz="947738"/>
              <a:t>18</a:t>
            </a:fld>
            <a:endParaRPr lang="fr-FR"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Espace réservé de l'image des diapositives 1"/>
          <p:cNvSpPr>
            <a:spLocks noGrp="1" noRot="1" noChangeAspect="1" noTextEdit="1"/>
          </p:cNvSpPr>
          <p:nvPr>
            <p:ph type="sldImg"/>
          </p:nvPr>
        </p:nvSpPr>
        <p:spPr>
          <a:ln/>
        </p:spPr>
      </p:sp>
      <p:sp>
        <p:nvSpPr>
          <p:cNvPr id="65538" name="Espace réservé des commentaires 2"/>
          <p:cNvSpPr>
            <a:spLocks noGrp="1"/>
          </p:cNvSpPr>
          <p:nvPr>
            <p:ph type="body" idx="1"/>
          </p:nvPr>
        </p:nvSpPr>
        <p:spPr>
          <a:noFill/>
        </p:spPr>
        <p:txBody>
          <a:bodyPr/>
          <a:lstStyle/>
          <a:p>
            <a:r>
              <a:rPr lang="fr-FR" smtClean="0"/>
              <a:t>MLG</a:t>
            </a:r>
          </a:p>
        </p:txBody>
      </p:sp>
      <p:sp>
        <p:nvSpPr>
          <p:cNvPr id="65539"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0A959B3D-7D0F-4202-89BA-AFC65844B5F7}" type="slidenum">
              <a:rPr lang="fr-FR" sz="1200"/>
              <a:pPr algn="r" defTabSz="947738"/>
              <a:t>19</a:t>
            </a:fld>
            <a:endParaRPr lang="fr-FR"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Espace réservé de l'image des diapositives 1"/>
          <p:cNvSpPr>
            <a:spLocks noGrp="1" noRot="1" noChangeAspect="1" noTextEdit="1"/>
          </p:cNvSpPr>
          <p:nvPr>
            <p:ph type="sldImg"/>
          </p:nvPr>
        </p:nvSpPr>
        <p:spPr>
          <a:ln/>
        </p:spPr>
      </p:sp>
      <p:sp>
        <p:nvSpPr>
          <p:cNvPr id="30722" name="Espace réservé des commentaires 2"/>
          <p:cNvSpPr>
            <a:spLocks noGrp="1"/>
          </p:cNvSpPr>
          <p:nvPr>
            <p:ph type="body" idx="1"/>
          </p:nvPr>
        </p:nvSpPr>
        <p:spPr>
          <a:noFill/>
        </p:spPr>
        <p:txBody>
          <a:bodyPr/>
          <a:lstStyle/>
          <a:p>
            <a:r>
              <a:rPr lang="fr-FR" smtClean="0"/>
              <a:t>MLG</a:t>
            </a:r>
          </a:p>
        </p:txBody>
      </p:sp>
      <p:sp>
        <p:nvSpPr>
          <p:cNvPr id="30723"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427252A9-9DB0-40C7-BA0F-9230C1BE71B8}" type="slidenum">
              <a:rPr lang="fr-FR" sz="1200"/>
              <a:pPr algn="r" defTabSz="947738"/>
              <a:t>2</a:t>
            </a:fld>
            <a:endParaRPr lang="fr-FR"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Espace réservé de l'image des diapositives 1"/>
          <p:cNvSpPr>
            <a:spLocks noGrp="1" noRot="1" noChangeAspect="1" noTextEdit="1"/>
          </p:cNvSpPr>
          <p:nvPr>
            <p:ph type="sldImg"/>
          </p:nvPr>
        </p:nvSpPr>
        <p:spPr>
          <a:ln/>
        </p:spPr>
      </p:sp>
      <p:sp>
        <p:nvSpPr>
          <p:cNvPr id="67586" name="Espace réservé des commentaires 2"/>
          <p:cNvSpPr>
            <a:spLocks noGrp="1"/>
          </p:cNvSpPr>
          <p:nvPr>
            <p:ph type="body" idx="1"/>
          </p:nvPr>
        </p:nvSpPr>
        <p:spPr>
          <a:noFill/>
        </p:spPr>
        <p:txBody>
          <a:bodyPr/>
          <a:lstStyle/>
          <a:p>
            <a:r>
              <a:rPr lang="fr-FR" smtClean="0"/>
              <a:t>MLG</a:t>
            </a:r>
          </a:p>
        </p:txBody>
      </p:sp>
      <p:sp>
        <p:nvSpPr>
          <p:cNvPr id="67587"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BC31661B-EAFF-4B7E-AD89-06918DD6F16C}" type="slidenum">
              <a:rPr lang="fr-FR" sz="1200"/>
              <a:pPr algn="r" defTabSz="947738"/>
              <a:t>20</a:t>
            </a:fld>
            <a:endParaRPr lang="fr-FR"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Espace réservé de l'image des diapositives 1"/>
          <p:cNvSpPr>
            <a:spLocks noGrp="1" noRot="1" noChangeAspect="1" noTextEdit="1"/>
          </p:cNvSpPr>
          <p:nvPr>
            <p:ph type="sldImg"/>
          </p:nvPr>
        </p:nvSpPr>
        <p:spPr>
          <a:ln/>
        </p:spPr>
      </p:sp>
      <p:sp>
        <p:nvSpPr>
          <p:cNvPr id="69634" name="Espace réservé des commentaires 2"/>
          <p:cNvSpPr>
            <a:spLocks noGrp="1"/>
          </p:cNvSpPr>
          <p:nvPr>
            <p:ph type="body" idx="1"/>
          </p:nvPr>
        </p:nvSpPr>
        <p:spPr>
          <a:noFill/>
        </p:spPr>
        <p:txBody>
          <a:bodyPr/>
          <a:lstStyle/>
          <a:p>
            <a:r>
              <a:rPr lang="fr-FR" smtClean="0"/>
              <a:t>MLG</a:t>
            </a:r>
          </a:p>
        </p:txBody>
      </p:sp>
      <p:sp>
        <p:nvSpPr>
          <p:cNvPr id="69635"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B937E7C8-5CCA-4F23-B9B8-8C963EAE28A2}" type="slidenum">
              <a:rPr lang="fr-FR" sz="1200"/>
              <a:pPr algn="r" defTabSz="947738"/>
              <a:t>21</a:t>
            </a:fld>
            <a:endParaRPr lang="fr-FR" sz="12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Espace réservé de l'image des diapositives 1"/>
          <p:cNvSpPr>
            <a:spLocks noGrp="1" noRot="1" noChangeAspect="1" noTextEdit="1"/>
          </p:cNvSpPr>
          <p:nvPr>
            <p:ph type="sldImg"/>
          </p:nvPr>
        </p:nvSpPr>
        <p:spPr>
          <a:ln/>
        </p:spPr>
      </p:sp>
      <p:sp>
        <p:nvSpPr>
          <p:cNvPr id="71682" name="Espace réservé des commentaires 2"/>
          <p:cNvSpPr>
            <a:spLocks noGrp="1"/>
          </p:cNvSpPr>
          <p:nvPr>
            <p:ph type="body" idx="1"/>
          </p:nvPr>
        </p:nvSpPr>
        <p:spPr>
          <a:noFill/>
        </p:spPr>
        <p:txBody>
          <a:bodyPr/>
          <a:lstStyle/>
          <a:p>
            <a:r>
              <a:rPr lang="fr-FR" smtClean="0"/>
              <a:t>MLG</a:t>
            </a:r>
          </a:p>
        </p:txBody>
      </p:sp>
      <p:sp>
        <p:nvSpPr>
          <p:cNvPr id="71683"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5B179F18-DDA4-4008-9D7D-EAEC21A02D47}" type="slidenum">
              <a:rPr lang="fr-FR" sz="1200"/>
              <a:pPr algn="r" defTabSz="947738"/>
              <a:t>22</a:t>
            </a:fld>
            <a:endParaRPr lang="fr-FR"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Espace réservé de l'image des diapositives 1"/>
          <p:cNvSpPr>
            <a:spLocks noGrp="1" noRot="1" noChangeAspect="1" noTextEdit="1"/>
          </p:cNvSpPr>
          <p:nvPr>
            <p:ph type="sldImg"/>
          </p:nvPr>
        </p:nvSpPr>
        <p:spPr>
          <a:ln/>
        </p:spPr>
      </p:sp>
      <p:sp>
        <p:nvSpPr>
          <p:cNvPr id="73730" name="Espace réservé des commentaires 2"/>
          <p:cNvSpPr>
            <a:spLocks noGrp="1"/>
          </p:cNvSpPr>
          <p:nvPr>
            <p:ph type="body" idx="1"/>
          </p:nvPr>
        </p:nvSpPr>
        <p:spPr>
          <a:noFill/>
        </p:spPr>
        <p:txBody>
          <a:bodyPr/>
          <a:lstStyle/>
          <a:p>
            <a:r>
              <a:rPr lang="fr-FR" smtClean="0"/>
              <a:t>MLG</a:t>
            </a:r>
          </a:p>
        </p:txBody>
      </p:sp>
      <p:sp>
        <p:nvSpPr>
          <p:cNvPr id="73731"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3DF39F4C-9A17-4E67-A6C7-E84969B3683B}" type="slidenum">
              <a:rPr lang="fr-FR" sz="1200"/>
              <a:pPr algn="r" defTabSz="947738"/>
              <a:t>23</a:t>
            </a:fld>
            <a:endParaRPr lang="fr-FR"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Espace réservé de l'image des diapositives 1"/>
          <p:cNvSpPr>
            <a:spLocks noGrp="1" noRot="1" noChangeAspect="1" noTextEdit="1"/>
          </p:cNvSpPr>
          <p:nvPr>
            <p:ph type="sldImg"/>
          </p:nvPr>
        </p:nvSpPr>
        <p:spPr>
          <a:ln/>
        </p:spPr>
      </p:sp>
      <p:sp>
        <p:nvSpPr>
          <p:cNvPr id="75778" name="Espace réservé des commentaires 2"/>
          <p:cNvSpPr>
            <a:spLocks noGrp="1"/>
          </p:cNvSpPr>
          <p:nvPr>
            <p:ph type="body" idx="1"/>
          </p:nvPr>
        </p:nvSpPr>
        <p:spPr>
          <a:noFill/>
        </p:spPr>
        <p:txBody>
          <a:bodyPr/>
          <a:lstStyle/>
          <a:p>
            <a:r>
              <a:rPr lang="fr-FR" smtClean="0"/>
              <a:t>MLG</a:t>
            </a:r>
          </a:p>
          <a:p>
            <a:endParaRPr lang="fr-FR" smtClean="0"/>
          </a:p>
          <a:p>
            <a:r>
              <a:rPr lang="fr-FR" smtClean="0"/>
              <a:t>BNC : Plan comptable de 1957 ? Membre d’une association agrée : Pla pro agrée par le MINEFI ? PCG ?</a:t>
            </a:r>
          </a:p>
        </p:txBody>
      </p:sp>
      <p:sp>
        <p:nvSpPr>
          <p:cNvPr id="75779"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EF9E04AC-4F6F-45C0-A49C-D3B327763F2B}" type="slidenum">
              <a:rPr lang="fr-FR" sz="1200"/>
              <a:pPr algn="r" defTabSz="947738"/>
              <a:t>24</a:t>
            </a:fld>
            <a:endParaRPr lang="fr-FR" sz="12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Espace réservé de l'image des diapositives 1"/>
          <p:cNvSpPr>
            <a:spLocks noGrp="1" noRot="1" noChangeAspect="1" noTextEdit="1"/>
          </p:cNvSpPr>
          <p:nvPr>
            <p:ph type="sldImg"/>
          </p:nvPr>
        </p:nvSpPr>
        <p:spPr>
          <a:ln/>
        </p:spPr>
      </p:sp>
      <p:sp>
        <p:nvSpPr>
          <p:cNvPr id="77826" name="Espace réservé des commentaires 2"/>
          <p:cNvSpPr>
            <a:spLocks noGrp="1"/>
          </p:cNvSpPr>
          <p:nvPr>
            <p:ph type="body" idx="1"/>
          </p:nvPr>
        </p:nvSpPr>
        <p:spPr>
          <a:noFill/>
        </p:spPr>
        <p:txBody>
          <a:bodyPr/>
          <a:lstStyle/>
          <a:p>
            <a:r>
              <a:rPr lang="fr-FR" smtClean="0"/>
              <a:t>MLG</a:t>
            </a:r>
          </a:p>
        </p:txBody>
      </p:sp>
      <p:sp>
        <p:nvSpPr>
          <p:cNvPr id="77827"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74FC9E0A-7EE4-40FB-A4E1-FEFE5889763A}" type="slidenum">
              <a:rPr lang="fr-FR" sz="1200"/>
              <a:pPr algn="r" defTabSz="947738"/>
              <a:t>25</a:t>
            </a:fld>
            <a:endParaRPr lang="fr-FR" sz="120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Espace réservé de l'image des diapositives 1"/>
          <p:cNvSpPr>
            <a:spLocks noGrp="1" noRot="1" noChangeAspect="1" noTextEdit="1"/>
          </p:cNvSpPr>
          <p:nvPr>
            <p:ph type="sldImg"/>
          </p:nvPr>
        </p:nvSpPr>
        <p:spPr>
          <a:ln/>
        </p:spPr>
      </p:sp>
      <p:sp>
        <p:nvSpPr>
          <p:cNvPr id="79874" name="Espace réservé des commentaires 2"/>
          <p:cNvSpPr>
            <a:spLocks noGrp="1"/>
          </p:cNvSpPr>
          <p:nvPr>
            <p:ph type="body" idx="1"/>
          </p:nvPr>
        </p:nvSpPr>
        <p:spPr>
          <a:noFill/>
        </p:spPr>
        <p:txBody>
          <a:bodyPr/>
          <a:lstStyle/>
          <a:p>
            <a:r>
              <a:rPr lang="fr-FR" smtClean="0"/>
              <a:t>MLG</a:t>
            </a:r>
          </a:p>
        </p:txBody>
      </p:sp>
      <p:sp>
        <p:nvSpPr>
          <p:cNvPr id="79875"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E567490F-88DD-4706-B45B-A23ACD396085}" type="slidenum">
              <a:rPr lang="fr-FR" sz="1200"/>
              <a:pPr algn="r" defTabSz="947738"/>
              <a:t>26</a:t>
            </a:fld>
            <a:endParaRPr lang="fr-FR" sz="120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Espace réservé de l'image des diapositives 1"/>
          <p:cNvSpPr>
            <a:spLocks noGrp="1" noRot="1" noChangeAspect="1" noTextEdit="1"/>
          </p:cNvSpPr>
          <p:nvPr>
            <p:ph type="sldImg"/>
          </p:nvPr>
        </p:nvSpPr>
        <p:spPr>
          <a:ln/>
        </p:spPr>
      </p:sp>
      <p:sp>
        <p:nvSpPr>
          <p:cNvPr id="81922" name="Espace réservé des commentaires 2"/>
          <p:cNvSpPr>
            <a:spLocks noGrp="1"/>
          </p:cNvSpPr>
          <p:nvPr>
            <p:ph type="body" idx="1"/>
          </p:nvPr>
        </p:nvSpPr>
        <p:spPr>
          <a:noFill/>
        </p:spPr>
        <p:txBody>
          <a:bodyPr/>
          <a:lstStyle/>
          <a:p>
            <a:r>
              <a:rPr lang="fr-FR" smtClean="0"/>
              <a:t>MLG</a:t>
            </a:r>
          </a:p>
        </p:txBody>
      </p:sp>
      <p:sp>
        <p:nvSpPr>
          <p:cNvPr id="81923"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D303ECF2-DE3D-403C-A3F0-63EE4CE5A228}" type="slidenum">
              <a:rPr lang="fr-FR" sz="1200"/>
              <a:pPr algn="r" defTabSz="947738"/>
              <a:t>27</a:t>
            </a:fld>
            <a:endParaRPr lang="fr-FR" sz="120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Espace réservé de l'image des diapositives 1"/>
          <p:cNvSpPr>
            <a:spLocks noGrp="1" noRot="1" noChangeAspect="1" noTextEdit="1"/>
          </p:cNvSpPr>
          <p:nvPr>
            <p:ph type="sldImg"/>
          </p:nvPr>
        </p:nvSpPr>
        <p:spPr>
          <a:ln/>
        </p:spPr>
      </p:sp>
      <p:sp>
        <p:nvSpPr>
          <p:cNvPr id="83970" name="Espace réservé des commentaires 2"/>
          <p:cNvSpPr>
            <a:spLocks noGrp="1"/>
          </p:cNvSpPr>
          <p:nvPr>
            <p:ph type="body" idx="1"/>
          </p:nvPr>
        </p:nvSpPr>
        <p:spPr>
          <a:noFill/>
        </p:spPr>
        <p:txBody>
          <a:bodyPr/>
          <a:lstStyle/>
          <a:p>
            <a:r>
              <a:rPr lang="fr-FR" smtClean="0"/>
              <a:t>MLG</a:t>
            </a:r>
          </a:p>
        </p:txBody>
      </p:sp>
      <p:sp>
        <p:nvSpPr>
          <p:cNvPr id="83971"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1191F0BE-59E3-43E1-A07A-46681876FD22}" type="slidenum">
              <a:rPr lang="fr-FR" sz="1200"/>
              <a:pPr algn="r" defTabSz="947738"/>
              <a:t>28</a:t>
            </a:fld>
            <a:endParaRPr lang="fr-FR" sz="120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Espace réservé de l'image des diapositives 1"/>
          <p:cNvSpPr>
            <a:spLocks noGrp="1" noRot="1" noChangeAspect="1" noTextEdit="1"/>
          </p:cNvSpPr>
          <p:nvPr>
            <p:ph type="sldImg"/>
          </p:nvPr>
        </p:nvSpPr>
        <p:spPr>
          <a:ln/>
        </p:spPr>
      </p:sp>
      <p:sp>
        <p:nvSpPr>
          <p:cNvPr id="86018" name="Espace réservé des commentaires 2"/>
          <p:cNvSpPr>
            <a:spLocks noGrp="1"/>
          </p:cNvSpPr>
          <p:nvPr>
            <p:ph type="body" idx="1"/>
          </p:nvPr>
        </p:nvSpPr>
        <p:spPr>
          <a:noFill/>
        </p:spPr>
        <p:txBody>
          <a:bodyPr/>
          <a:lstStyle/>
          <a:p>
            <a:r>
              <a:rPr lang="fr-FR" smtClean="0"/>
              <a:t>MLG</a:t>
            </a:r>
          </a:p>
          <a:p>
            <a:r>
              <a:rPr lang="fr-FR" smtClean="0"/>
              <a:t>Par ailleurs, </a:t>
            </a:r>
          </a:p>
        </p:txBody>
      </p:sp>
      <p:sp>
        <p:nvSpPr>
          <p:cNvPr id="86019"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55C5715C-E05C-4F63-9E22-DDCA09B6C7BC}" type="slidenum">
              <a:rPr lang="fr-FR" sz="1200"/>
              <a:pPr algn="r" defTabSz="947738"/>
              <a:t>29</a:t>
            </a:fld>
            <a:endParaRPr lang="fr-FR"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Espace réservé de l'image des diapositives 1"/>
          <p:cNvSpPr>
            <a:spLocks noGrp="1" noRot="1" noChangeAspect="1" noTextEdit="1"/>
          </p:cNvSpPr>
          <p:nvPr>
            <p:ph type="sldImg"/>
          </p:nvPr>
        </p:nvSpPr>
        <p:spPr>
          <a:ln/>
        </p:spPr>
      </p:sp>
      <p:sp>
        <p:nvSpPr>
          <p:cNvPr id="32770" name="Espace réservé des commentaires 2"/>
          <p:cNvSpPr>
            <a:spLocks noGrp="1"/>
          </p:cNvSpPr>
          <p:nvPr>
            <p:ph type="body" idx="1"/>
          </p:nvPr>
        </p:nvSpPr>
        <p:spPr>
          <a:noFill/>
        </p:spPr>
        <p:txBody>
          <a:bodyPr/>
          <a:lstStyle/>
          <a:p>
            <a:r>
              <a:rPr lang="fr-FR" smtClean="0"/>
              <a:t>MLG</a:t>
            </a:r>
          </a:p>
        </p:txBody>
      </p:sp>
      <p:sp>
        <p:nvSpPr>
          <p:cNvPr id="32771" name="Espace réservé du numéro de diapositive 3"/>
          <p:cNvSpPr>
            <a:spLocks noGrp="1"/>
          </p:cNvSpPr>
          <p:nvPr>
            <p:ph type="sldNum" sz="quarter" idx="5"/>
          </p:nvPr>
        </p:nvSpPr>
        <p:spPr>
          <a:noFill/>
          <a:ln>
            <a:miter lim="800000"/>
            <a:headEnd/>
            <a:tailEnd/>
          </a:ln>
        </p:spPr>
        <p:txBody>
          <a:bodyPr/>
          <a:lstStyle/>
          <a:p>
            <a:fld id="{A61941FB-8513-4432-BCCE-C6513B8E7944}" type="slidenum">
              <a:rPr lang="fr-FR" smtClean="0">
                <a:latin typeface="Arial" charset="0"/>
                <a:cs typeface="Arial" charset="0"/>
              </a:rPr>
              <a:pPr/>
              <a:t>3</a:t>
            </a:fld>
            <a:endParaRPr lang="fr-FR" smtClean="0">
              <a:latin typeface="Arial" charset="0"/>
              <a:cs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Espace réservé de l'image des diapositives 1"/>
          <p:cNvSpPr>
            <a:spLocks noGrp="1" noRot="1" noChangeAspect="1" noTextEdit="1"/>
          </p:cNvSpPr>
          <p:nvPr>
            <p:ph type="sldImg"/>
          </p:nvPr>
        </p:nvSpPr>
        <p:spPr>
          <a:ln/>
        </p:spPr>
      </p:sp>
      <p:sp>
        <p:nvSpPr>
          <p:cNvPr id="88066" name="Espace réservé des commentaires 2"/>
          <p:cNvSpPr>
            <a:spLocks noGrp="1"/>
          </p:cNvSpPr>
          <p:nvPr>
            <p:ph type="body" idx="1"/>
          </p:nvPr>
        </p:nvSpPr>
        <p:spPr>
          <a:noFill/>
        </p:spPr>
        <p:txBody>
          <a:bodyPr/>
          <a:lstStyle/>
          <a:p>
            <a:r>
              <a:rPr lang="fr-FR" smtClean="0"/>
              <a:t>MLG</a:t>
            </a:r>
          </a:p>
        </p:txBody>
      </p:sp>
      <p:sp>
        <p:nvSpPr>
          <p:cNvPr id="88067"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4055128A-79F4-43AD-A866-EC3AAFC84922}" type="slidenum">
              <a:rPr lang="fr-FR" sz="1200"/>
              <a:pPr algn="r" defTabSz="947738"/>
              <a:t>30</a:t>
            </a:fld>
            <a:endParaRPr lang="fr-FR" sz="120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Espace réservé de l'image des diapositives 1"/>
          <p:cNvSpPr>
            <a:spLocks noGrp="1" noRot="1" noChangeAspect="1" noTextEdit="1"/>
          </p:cNvSpPr>
          <p:nvPr>
            <p:ph type="sldImg"/>
          </p:nvPr>
        </p:nvSpPr>
        <p:spPr>
          <a:ln/>
        </p:spPr>
      </p:sp>
      <p:sp>
        <p:nvSpPr>
          <p:cNvPr id="90114" name="Espace réservé des commentaires 2"/>
          <p:cNvSpPr>
            <a:spLocks noGrp="1"/>
          </p:cNvSpPr>
          <p:nvPr>
            <p:ph type="body" idx="1"/>
          </p:nvPr>
        </p:nvSpPr>
        <p:spPr>
          <a:noFill/>
        </p:spPr>
        <p:txBody>
          <a:bodyPr/>
          <a:lstStyle/>
          <a:p>
            <a:r>
              <a:rPr lang="fr-FR" smtClean="0"/>
              <a:t>MLG</a:t>
            </a:r>
          </a:p>
        </p:txBody>
      </p:sp>
      <p:sp>
        <p:nvSpPr>
          <p:cNvPr id="90115"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F0521246-9810-4917-A28F-BCB569F50A03}" type="slidenum">
              <a:rPr lang="fr-FR" sz="1200"/>
              <a:pPr algn="r" defTabSz="947738"/>
              <a:t>31</a:t>
            </a:fld>
            <a:endParaRPr lang="fr-FR" sz="120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Espace réservé de l'image des diapositives 1"/>
          <p:cNvSpPr>
            <a:spLocks noGrp="1" noRot="1" noChangeAspect="1" noTextEdit="1"/>
          </p:cNvSpPr>
          <p:nvPr>
            <p:ph type="sldImg"/>
          </p:nvPr>
        </p:nvSpPr>
        <p:spPr>
          <a:ln/>
        </p:spPr>
      </p:sp>
      <p:sp>
        <p:nvSpPr>
          <p:cNvPr id="92162" name="Espace réservé des commentaires 2"/>
          <p:cNvSpPr>
            <a:spLocks noGrp="1"/>
          </p:cNvSpPr>
          <p:nvPr>
            <p:ph type="body" idx="1"/>
          </p:nvPr>
        </p:nvSpPr>
        <p:spPr>
          <a:noFill/>
        </p:spPr>
        <p:txBody>
          <a:bodyPr/>
          <a:lstStyle/>
          <a:p>
            <a:r>
              <a:rPr lang="fr-FR" smtClean="0"/>
              <a:t>MLG</a:t>
            </a:r>
          </a:p>
        </p:txBody>
      </p:sp>
      <p:sp>
        <p:nvSpPr>
          <p:cNvPr id="92163"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77C62414-FD17-4DEE-A264-BFC411A08787}" type="slidenum">
              <a:rPr lang="fr-FR" sz="1200"/>
              <a:pPr algn="r" defTabSz="947738"/>
              <a:t>32</a:t>
            </a:fld>
            <a:endParaRPr lang="fr-FR" sz="120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Espace réservé de l'image des diapositives 1"/>
          <p:cNvSpPr>
            <a:spLocks noGrp="1" noRot="1" noChangeAspect="1" noTextEdit="1"/>
          </p:cNvSpPr>
          <p:nvPr>
            <p:ph type="sldImg"/>
          </p:nvPr>
        </p:nvSpPr>
        <p:spPr>
          <a:ln/>
        </p:spPr>
      </p:sp>
      <p:sp>
        <p:nvSpPr>
          <p:cNvPr id="94210" name="Espace réservé des commentaires 2"/>
          <p:cNvSpPr>
            <a:spLocks noGrp="1"/>
          </p:cNvSpPr>
          <p:nvPr>
            <p:ph type="body" idx="1"/>
          </p:nvPr>
        </p:nvSpPr>
        <p:spPr>
          <a:noFill/>
        </p:spPr>
        <p:txBody>
          <a:bodyPr/>
          <a:lstStyle/>
          <a:p>
            <a:r>
              <a:rPr lang="fr-FR" smtClean="0"/>
              <a:t>MLG</a:t>
            </a:r>
          </a:p>
        </p:txBody>
      </p:sp>
      <p:sp>
        <p:nvSpPr>
          <p:cNvPr id="94211"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BF037BFC-DACF-4B11-B599-888C39263E0D}" type="slidenum">
              <a:rPr lang="fr-FR" sz="1200"/>
              <a:pPr algn="r" defTabSz="947738"/>
              <a:t>33</a:t>
            </a:fld>
            <a:endParaRPr lang="fr-FR" sz="120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Espace réservé de l'image des diapositives 1"/>
          <p:cNvSpPr>
            <a:spLocks noGrp="1" noRot="1" noChangeAspect="1" noTextEdit="1"/>
          </p:cNvSpPr>
          <p:nvPr>
            <p:ph type="sldImg"/>
          </p:nvPr>
        </p:nvSpPr>
        <p:spPr>
          <a:ln/>
        </p:spPr>
      </p:sp>
      <p:sp>
        <p:nvSpPr>
          <p:cNvPr id="96258" name="Espace réservé des commentaires 2"/>
          <p:cNvSpPr>
            <a:spLocks noGrp="1"/>
          </p:cNvSpPr>
          <p:nvPr>
            <p:ph type="body" idx="1"/>
          </p:nvPr>
        </p:nvSpPr>
        <p:spPr>
          <a:noFill/>
        </p:spPr>
        <p:txBody>
          <a:bodyPr/>
          <a:lstStyle/>
          <a:p>
            <a:r>
              <a:rPr lang="fr-FR" smtClean="0"/>
              <a:t>MLG</a:t>
            </a:r>
          </a:p>
        </p:txBody>
      </p:sp>
      <p:sp>
        <p:nvSpPr>
          <p:cNvPr id="96259"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E25FC41F-DECF-4D4D-8EEA-C868F8EB4557}" type="slidenum">
              <a:rPr lang="fr-FR" sz="1200"/>
              <a:pPr algn="r" defTabSz="947738"/>
              <a:t>34</a:t>
            </a:fld>
            <a:endParaRPr lang="fr-FR" sz="120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Espace réservé de l'image des diapositives 1"/>
          <p:cNvSpPr>
            <a:spLocks noGrp="1" noRot="1" noChangeAspect="1" noTextEdit="1"/>
          </p:cNvSpPr>
          <p:nvPr>
            <p:ph type="sldImg"/>
          </p:nvPr>
        </p:nvSpPr>
        <p:spPr>
          <a:ln/>
        </p:spPr>
      </p:sp>
      <p:sp>
        <p:nvSpPr>
          <p:cNvPr id="98306" name="Espace réservé des commentaires 2"/>
          <p:cNvSpPr>
            <a:spLocks noGrp="1"/>
          </p:cNvSpPr>
          <p:nvPr>
            <p:ph type="body" idx="1"/>
          </p:nvPr>
        </p:nvSpPr>
        <p:spPr>
          <a:noFill/>
        </p:spPr>
        <p:txBody>
          <a:bodyPr/>
          <a:lstStyle/>
          <a:p>
            <a:r>
              <a:rPr lang="fr-FR" smtClean="0"/>
              <a:t>MLG</a:t>
            </a:r>
          </a:p>
        </p:txBody>
      </p:sp>
      <p:sp>
        <p:nvSpPr>
          <p:cNvPr id="98307"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9B875B37-31F3-47E5-B31D-CAFF8E771981}" type="slidenum">
              <a:rPr lang="fr-FR" sz="1200"/>
              <a:pPr algn="r" defTabSz="947738"/>
              <a:t>35</a:t>
            </a:fld>
            <a:endParaRPr lang="fr-FR" sz="120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Espace réservé de l'image des diapositives 1"/>
          <p:cNvSpPr>
            <a:spLocks noGrp="1" noRot="1" noChangeAspect="1" noTextEdit="1"/>
          </p:cNvSpPr>
          <p:nvPr>
            <p:ph type="sldImg"/>
          </p:nvPr>
        </p:nvSpPr>
        <p:spPr>
          <a:ln/>
        </p:spPr>
      </p:sp>
      <p:sp>
        <p:nvSpPr>
          <p:cNvPr id="100354" name="Espace réservé des commentaires 2"/>
          <p:cNvSpPr>
            <a:spLocks noGrp="1"/>
          </p:cNvSpPr>
          <p:nvPr>
            <p:ph type="body" idx="1"/>
          </p:nvPr>
        </p:nvSpPr>
        <p:spPr>
          <a:noFill/>
        </p:spPr>
        <p:txBody>
          <a:bodyPr/>
          <a:lstStyle/>
          <a:p>
            <a:r>
              <a:rPr lang="fr-FR" smtClean="0"/>
              <a:t>MLG</a:t>
            </a:r>
          </a:p>
        </p:txBody>
      </p:sp>
      <p:sp>
        <p:nvSpPr>
          <p:cNvPr id="100355"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562F843D-142A-4671-A550-D4E87D3BA06A}" type="slidenum">
              <a:rPr lang="fr-FR" sz="1200"/>
              <a:pPr algn="r" defTabSz="947738"/>
              <a:t>36</a:t>
            </a:fld>
            <a:endParaRPr lang="fr-FR" sz="120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Espace réservé de l'image des diapositives 1"/>
          <p:cNvSpPr>
            <a:spLocks noGrp="1" noRot="1" noChangeAspect="1" noTextEdit="1"/>
          </p:cNvSpPr>
          <p:nvPr>
            <p:ph type="sldImg"/>
          </p:nvPr>
        </p:nvSpPr>
        <p:spPr>
          <a:ln/>
        </p:spPr>
      </p:sp>
      <p:sp>
        <p:nvSpPr>
          <p:cNvPr id="102402" name="Espace réservé des commentaires 2"/>
          <p:cNvSpPr>
            <a:spLocks noGrp="1"/>
          </p:cNvSpPr>
          <p:nvPr>
            <p:ph type="body" idx="1"/>
          </p:nvPr>
        </p:nvSpPr>
        <p:spPr>
          <a:noFill/>
        </p:spPr>
        <p:txBody>
          <a:bodyPr/>
          <a:lstStyle/>
          <a:p>
            <a:r>
              <a:rPr lang="fr-FR" smtClean="0"/>
              <a:t>MLG</a:t>
            </a:r>
          </a:p>
        </p:txBody>
      </p:sp>
      <p:sp>
        <p:nvSpPr>
          <p:cNvPr id="102403"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99BE0B6A-3839-47A5-84B7-44455B3F96B4}" type="slidenum">
              <a:rPr lang="fr-FR" sz="1200"/>
              <a:pPr algn="r" defTabSz="947738"/>
              <a:t>37</a:t>
            </a:fld>
            <a:endParaRPr lang="fr-FR" sz="120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Espace réservé de l'image des diapositives 1"/>
          <p:cNvSpPr>
            <a:spLocks noGrp="1" noRot="1" noChangeAspect="1" noTextEdit="1"/>
          </p:cNvSpPr>
          <p:nvPr>
            <p:ph type="sldImg"/>
          </p:nvPr>
        </p:nvSpPr>
        <p:spPr>
          <a:ln/>
        </p:spPr>
      </p:sp>
      <p:sp>
        <p:nvSpPr>
          <p:cNvPr id="104450" name="Espace réservé des commentaires 2"/>
          <p:cNvSpPr>
            <a:spLocks noGrp="1"/>
          </p:cNvSpPr>
          <p:nvPr>
            <p:ph type="body" idx="1"/>
          </p:nvPr>
        </p:nvSpPr>
        <p:spPr>
          <a:noFill/>
        </p:spPr>
        <p:txBody>
          <a:bodyPr/>
          <a:lstStyle/>
          <a:p>
            <a:r>
              <a:rPr lang="fr-FR" smtClean="0"/>
              <a:t>MLG</a:t>
            </a:r>
          </a:p>
        </p:txBody>
      </p:sp>
      <p:sp>
        <p:nvSpPr>
          <p:cNvPr id="104451"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C32CCBC0-8B9C-4691-A4B4-005971679687}" type="slidenum">
              <a:rPr lang="fr-FR" sz="1200"/>
              <a:pPr algn="r" defTabSz="947738"/>
              <a:t>38</a:t>
            </a:fld>
            <a:endParaRPr lang="fr-FR" sz="120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Espace réservé de l'image des diapositives 1"/>
          <p:cNvSpPr>
            <a:spLocks noGrp="1" noRot="1" noChangeAspect="1" noTextEdit="1"/>
          </p:cNvSpPr>
          <p:nvPr>
            <p:ph type="sldImg"/>
          </p:nvPr>
        </p:nvSpPr>
        <p:spPr>
          <a:ln/>
        </p:spPr>
      </p:sp>
      <p:sp>
        <p:nvSpPr>
          <p:cNvPr id="106498" name="Espace réservé des commentaires 2"/>
          <p:cNvSpPr>
            <a:spLocks noGrp="1"/>
          </p:cNvSpPr>
          <p:nvPr>
            <p:ph type="body" idx="1"/>
          </p:nvPr>
        </p:nvSpPr>
        <p:spPr>
          <a:noFill/>
        </p:spPr>
        <p:txBody>
          <a:bodyPr/>
          <a:lstStyle/>
          <a:p>
            <a:r>
              <a:rPr lang="fr-FR" smtClean="0"/>
              <a:t>DAVID BIZIEN</a:t>
            </a:r>
          </a:p>
        </p:txBody>
      </p:sp>
      <p:sp>
        <p:nvSpPr>
          <p:cNvPr id="106499"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E691FA54-6BA4-4DBE-8453-DB83026A7DB5}" type="slidenum">
              <a:rPr lang="fr-FR" sz="1200"/>
              <a:pPr algn="r" defTabSz="947738"/>
              <a:t>39</a:t>
            </a:fld>
            <a:endParaRPr lang="fr-FR"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Espace réservé de l'image des diapositives 1"/>
          <p:cNvSpPr>
            <a:spLocks noGrp="1" noRot="1" noChangeAspect="1" noTextEdit="1"/>
          </p:cNvSpPr>
          <p:nvPr>
            <p:ph type="sldImg"/>
          </p:nvPr>
        </p:nvSpPr>
        <p:spPr>
          <a:ln/>
        </p:spPr>
      </p:sp>
      <p:sp>
        <p:nvSpPr>
          <p:cNvPr id="34818" name="Espace réservé des commentaires 2"/>
          <p:cNvSpPr>
            <a:spLocks noGrp="1"/>
          </p:cNvSpPr>
          <p:nvPr>
            <p:ph type="body" idx="1"/>
          </p:nvPr>
        </p:nvSpPr>
        <p:spPr>
          <a:noFill/>
        </p:spPr>
        <p:txBody>
          <a:bodyPr/>
          <a:lstStyle/>
          <a:p>
            <a:r>
              <a:rPr lang="fr-FR" smtClean="0"/>
              <a:t>MLG</a:t>
            </a:r>
          </a:p>
        </p:txBody>
      </p:sp>
      <p:sp>
        <p:nvSpPr>
          <p:cNvPr id="34819" name="Espace réservé du numéro de diapositive 3"/>
          <p:cNvSpPr>
            <a:spLocks noGrp="1"/>
          </p:cNvSpPr>
          <p:nvPr>
            <p:ph type="sldNum" sz="quarter" idx="5"/>
          </p:nvPr>
        </p:nvSpPr>
        <p:spPr>
          <a:noFill/>
          <a:ln>
            <a:miter lim="800000"/>
            <a:headEnd/>
            <a:tailEnd/>
          </a:ln>
        </p:spPr>
        <p:txBody>
          <a:bodyPr/>
          <a:lstStyle/>
          <a:p>
            <a:fld id="{78B981E1-1E99-47F0-85FB-84D17579C9A2}" type="slidenum">
              <a:rPr lang="fr-FR" smtClean="0">
                <a:latin typeface="Arial" charset="0"/>
                <a:cs typeface="Arial" charset="0"/>
              </a:rPr>
              <a:pPr/>
              <a:t>4</a:t>
            </a:fld>
            <a:endParaRPr lang="fr-FR" smtClean="0">
              <a:latin typeface="Arial" charset="0"/>
              <a:cs typeface="Arial"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Espace réservé de l'image des diapositives 1"/>
          <p:cNvSpPr>
            <a:spLocks noGrp="1" noRot="1" noChangeAspect="1" noTextEdit="1"/>
          </p:cNvSpPr>
          <p:nvPr>
            <p:ph type="sldImg"/>
          </p:nvPr>
        </p:nvSpPr>
        <p:spPr>
          <a:ln/>
        </p:spPr>
      </p:sp>
      <p:sp>
        <p:nvSpPr>
          <p:cNvPr id="108546" name="Espace réservé des commentaires 2"/>
          <p:cNvSpPr>
            <a:spLocks noGrp="1"/>
          </p:cNvSpPr>
          <p:nvPr>
            <p:ph type="body" idx="1"/>
          </p:nvPr>
        </p:nvSpPr>
        <p:spPr>
          <a:noFill/>
        </p:spPr>
        <p:txBody>
          <a:bodyPr/>
          <a:lstStyle/>
          <a:p>
            <a:r>
              <a:rPr lang="fr-FR" smtClean="0"/>
              <a:t>MLG</a:t>
            </a:r>
          </a:p>
        </p:txBody>
      </p:sp>
      <p:sp>
        <p:nvSpPr>
          <p:cNvPr id="108547"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7C966CA1-3B33-4C1A-BEB2-0D0AB2A0E464}" type="slidenum">
              <a:rPr lang="fr-FR" sz="1200"/>
              <a:pPr algn="r" defTabSz="947738"/>
              <a:t>40</a:t>
            </a:fld>
            <a:endParaRPr lang="fr-FR" sz="120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Espace réservé de l'image des diapositives 1"/>
          <p:cNvSpPr>
            <a:spLocks noGrp="1" noRot="1" noChangeAspect="1" noTextEdit="1"/>
          </p:cNvSpPr>
          <p:nvPr>
            <p:ph type="sldImg"/>
          </p:nvPr>
        </p:nvSpPr>
        <p:spPr>
          <a:ln/>
        </p:spPr>
      </p:sp>
      <p:sp>
        <p:nvSpPr>
          <p:cNvPr id="110594" name="Espace réservé des commentaires 2"/>
          <p:cNvSpPr>
            <a:spLocks noGrp="1"/>
          </p:cNvSpPr>
          <p:nvPr>
            <p:ph type="body" idx="1"/>
          </p:nvPr>
        </p:nvSpPr>
        <p:spPr>
          <a:noFill/>
        </p:spPr>
        <p:txBody>
          <a:bodyPr/>
          <a:lstStyle/>
          <a:p>
            <a:r>
              <a:rPr lang="fr-FR" smtClean="0"/>
              <a:t>MLG</a:t>
            </a:r>
          </a:p>
        </p:txBody>
      </p:sp>
      <p:sp>
        <p:nvSpPr>
          <p:cNvPr id="110595"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C4D6AFAB-65F5-4CF5-BE13-A04AACCF6820}" type="slidenum">
              <a:rPr lang="fr-FR" sz="1200"/>
              <a:pPr algn="r" defTabSz="947738"/>
              <a:t>41</a:t>
            </a:fld>
            <a:endParaRPr lang="fr-FR" sz="120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Espace réservé de l'image des diapositives 1"/>
          <p:cNvSpPr>
            <a:spLocks noGrp="1" noRot="1" noChangeAspect="1" noTextEdit="1"/>
          </p:cNvSpPr>
          <p:nvPr>
            <p:ph type="sldImg"/>
          </p:nvPr>
        </p:nvSpPr>
        <p:spPr>
          <a:ln/>
        </p:spPr>
      </p:sp>
      <p:sp>
        <p:nvSpPr>
          <p:cNvPr id="112642" name="Espace réservé des commentaires 2"/>
          <p:cNvSpPr>
            <a:spLocks noGrp="1"/>
          </p:cNvSpPr>
          <p:nvPr>
            <p:ph type="body" idx="1"/>
          </p:nvPr>
        </p:nvSpPr>
        <p:spPr>
          <a:noFill/>
        </p:spPr>
        <p:txBody>
          <a:bodyPr/>
          <a:lstStyle/>
          <a:p>
            <a:r>
              <a:rPr lang="fr-FR" smtClean="0"/>
              <a:t>MLG</a:t>
            </a:r>
          </a:p>
        </p:txBody>
      </p:sp>
      <p:sp>
        <p:nvSpPr>
          <p:cNvPr id="112643"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C390A663-3F22-4FB2-BDA5-31594413DFE1}" type="slidenum">
              <a:rPr lang="fr-FR" sz="1200"/>
              <a:pPr algn="r" defTabSz="947738"/>
              <a:t>42</a:t>
            </a:fld>
            <a:endParaRPr lang="fr-FR" sz="120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Espace réservé de l'image des diapositives 1"/>
          <p:cNvSpPr>
            <a:spLocks noGrp="1" noRot="1" noChangeAspect="1" noTextEdit="1"/>
          </p:cNvSpPr>
          <p:nvPr>
            <p:ph type="sldImg"/>
          </p:nvPr>
        </p:nvSpPr>
        <p:spPr>
          <a:ln/>
        </p:spPr>
      </p:sp>
      <p:sp>
        <p:nvSpPr>
          <p:cNvPr id="114690" name="Espace réservé des commentaires 2"/>
          <p:cNvSpPr>
            <a:spLocks noGrp="1"/>
          </p:cNvSpPr>
          <p:nvPr>
            <p:ph type="body" idx="1"/>
          </p:nvPr>
        </p:nvSpPr>
        <p:spPr>
          <a:noFill/>
        </p:spPr>
        <p:txBody>
          <a:bodyPr/>
          <a:lstStyle/>
          <a:p>
            <a:r>
              <a:rPr lang="fr-FR" smtClean="0"/>
              <a:t>MLG</a:t>
            </a:r>
          </a:p>
        </p:txBody>
      </p:sp>
      <p:sp>
        <p:nvSpPr>
          <p:cNvPr id="114691"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1B740404-DD1C-4938-96C9-77A2F4E1775A}" type="slidenum">
              <a:rPr lang="fr-FR" sz="1200"/>
              <a:pPr algn="r" defTabSz="947738"/>
              <a:t>43</a:t>
            </a:fld>
            <a:endParaRPr lang="fr-FR" sz="120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Espace réservé de l'image des diapositives 1"/>
          <p:cNvSpPr>
            <a:spLocks noGrp="1" noRot="1" noChangeAspect="1" noTextEdit="1"/>
          </p:cNvSpPr>
          <p:nvPr>
            <p:ph type="sldImg"/>
          </p:nvPr>
        </p:nvSpPr>
        <p:spPr>
          <a:ln/>
        </p:spPr>
      </p:sp>
      <p:sp>
        <p:nvSpPr>
          <p:cNvPr id="116738" name="Espace réservé des commentaires 2"/>
          <p:cNvSpPr>
            <a:spLocks noGrp="1"/>
          </p:cNvSpPr>
          <p:nvPr>
            <p:ph type="body" idx="1"/>
          </p:nvPr>
        </p:nvSpPr>
        <p:spPr>
          <a:noFill/>
        </p:spPr>
        <p:txBody>
          <a:bodyPr/>
          <a:lstStyle/>
          <a:p>
            <a:r>
              <a:rPr lang="fr-FR" smtClean="0"/>
              <a:t>MLG</a:t>
            </a:r>
          </a:p>
        </p:txBody>
      </p:sp>
      <p:sp>
        <p:nvSpPr>
          <p:cNvPr id="116739"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F6ED2DCB-6EF1-41C0-829A-B5D65D641AD0}" type="slidenum">
              <a:rPr lang="fr-FR" sz="1200"/>
              <a:pPr algn="r" defTabSz="947738"/>
              <a:t>44</a:t>
            </a:fld>
            <a:endParaRPr lang="fr-FR" sz="120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Espace réservé de l'image des diapositives 1"/>
          <p:cNvSpPr>
            <a:spLocks noGrp="1" noRot="1" noChangeAspect="1" noTextEdit="1"/>
          </p:cNvSpPr>
          <p:nvPr>
            <p:ph type="sldImg"/>
          </p:nvPr>
        </p:nvSpPr>
        <p:spPr>
          <a:ln/>
        </p:spPr>
      </p:sp>
      <p:sp>
        <p:nvSpPr>
          <p:cNvPr id="118786" name="Espace réservé des commentaires 2"/>
          <p:cNvSpPr>
            <a:spLocks noGrp="1"/>
          </p:cNvSpPr>
          <p:nvPr>
            <p:ph type="body" idx="1"/>
          </p:nvPr>
        </p:nvSpPr>
        <p:spPr>
          <a:noFill/>
        </p:spPr>
        <p:txBody>
          <a:bodyPr/>
          <a:lstStyle/>
          <a:p>
            <a:r>
              <a:rPr lang="fr-FR" smtClean="0"/>
              <a:t>MLG</a:t>
            </a:r>
          </a:p>
        </p:txBody>
      </p:sp>
      <p:sp>
        <p:nvSpPr>
          <p:cNvPr id="118787"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3DD5DE8C-5E0E-4D44-A200-C2735197C3C9}" type="slidenum">
              <a:rPr lang="fr-FR" sz="1200"/>
              <a:pPr algn="r" defTabSz="947738"/>
              <a:t>45</a:t>
            </a:fld>
            <a:endParaRPr lang="fr-FR" sz="120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Espace réservé de l'image des diapositives 1"/>
          <p:cNvSpPr>
            <a:spLocks noGrp="1" noRot="1" noChangeAspect="1" noTextEdit="1"/>
          </p:cNvSpPr>
          <p:nvPr>
            <p:ph type="sldImg"/>
          </p:nvPr>
        </p:nvSpPr>
        <p:spPr>
          <a:ln/>
        </p:spPr>
      </p:sp>
      <p:sp>
        <p:nvSpPr>
          <p:cNvPr id="120834" name="Espace réservé des commentaires 2"/>
          <p:cNvSpPr>
            <a:spLocks noGrp="1"/>
          </p:cNvSpPr>
          <p:nvPr>
            <p:ph type="body" idx="1"/>
          </p:nvPr>
        </p:nvSpPr>
        <p:spPr>
          <a:noFill/>
        </p:spPr>
        <p:txBody>
          <a:bodyPr/>
          <a:lstStyle/>
          <a:p>
            <a:r>
              <a:rPr lang="fr-FR" smtClean="0"/>
              <a:t>MLG</a:t>
            </a:r>
          </a:p>
        </p:txBody>
      </p:sp>
      <p:sp>
        <p:nvSpPr>
          <p:cNvPr id="120835"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46515880-1902-4413-A2D6-22BDD8CD1302}" type="slidenum">
              <a:rPr lang="fr-FR" sz="1200"/>
              <a:pPr algn="r" defTabSz="947738"/>
              <a:t>46</a:t>
            </a:fld>
            <a:endParaRPr lang="fr-FR" sz="120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Espace réservé de l'image des diapositives 1"/>
          <p:cNvSpPr>
            <a:spLocks noGrp="1" noRot="1" noChangeAspect="1" noTextEdit="1"/>
          </p:cNvSpPr>
          <p:nvPr>
            <p:ph type="sldImg"/>
          </p:nvPr>
        </p:nvSpPr>
        <p:spPr>
          <a:ln/>
        </p:spPr>
      </p:sp>
      <p:sp>
        <p:nvSpPr>
          <p:cNvPr id="122882" name="Espace réservé des commentaires 2"/>
          <p:cNvSpPr>
            <a:spLocks noGrp="1"/>
          </p:cNvSpPr>
          <p:nvPr>
            <p:ph type="body" idx="1"/>
          </p:nvPr>
        </p:nvSpPr>
        <p:spPr>
          <a:noFill/>
        </p:spPr>
        <p:txBody>
          <a:bodyPr/>
          <a:lstStyle/>
          <a:p>
            <a:r>
              <a:rPr lang="fr-FR" smtClean="0"/>
              <a:t>MLG</a:t>
            </a:r>
          </a:p>
        </p:txBody>
      </p:sp>
      <p:sp>
        <p:nvSpPr>
          <p:cNvPr id="122883"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8B3E6F55-FE20-4026-B939-69116896E552}" type="slidenum">
              <a:rPr lang="fr-FR" sz="1200"/>
              <a:pPr algn="r" defTabSz="947738"/>
              <a:t>47</a:t>
            </a:fld>
            <a:endParaRPr lang="fr-FR" sz="120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Espace réservé de l'image des diapositives 1"/>
          <p:cNvSpPr>
            <a:spLocks noGrp="1" noRot="1" noChangeAspect="1" noTextEdit="1"/>
          </p:cNvSpPr>
          <p:nvPr>
            <p:ph type="sldImg"/>
          </p:nvPr>
        </p:nvSpPr>
        <p:spPr>
          <a:ln/>
        </p:spPr>
      </p:sp>
      <p:sp>
        <p:nvSpPr>
          <p:cNvPr id="124930" name="Espace réservé des commentaires 2"/>
          <p:cNvSpPr>
            <a:spLocks noGrp="1"/>
          </p:cNvSpPr>
          <p:nvPr>
            <p:ph type="body" idx="1"/>
          </p:nvPr>
        </p:nvSpPr>
        <p:spPr>
          <a:noFill/>
        </p:spPr>
        <p:txBody>
          <a:bodyPr/>
          <a:lstStyle/>
          <a:p>
            <a:r>
              <a:rPr lang="fr-FR" smtClean="0"/>
              <a:t>MLG</a:t>
            </a:r>
          </a:p>
        </p:txBody>
      </p:sp>
      <p:sp>
        <p:nvSpPr>
          <p:cNvPr id="124931"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E136836D-4CC2-4901-A827-7A76AA213D06}" type="slidenum">
              <a:rPr lang="fr-FR" sz="1200"/>
              <a:pPr algn="r" defTabSz="947738"/>
              <a:t>48</a:t>
            </a:fld>
            <a:endParaRPr lang="fr-FR" sz="120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Espace réservé de l'image des diapositives 1"/>
          <p:cNvSpPr>
            <a:spLocks noGrp="1" noRot="1" noChangeAspect="1" noTextEdit="1"/>
          </p:cNvSpPr>
          <p:nvPr>
            <p:ph type="sldImg"/>
          </p:nvPr>
        </p:nvSpPr>
        <p:spPr>
          <a:ln/>
        </p:spPr>
      </p:sp>
      <p:sp>
        <p:nvSpPr>
          <p:cNvPr id="126978" name="Espace réservé des commentaires 2"/>
          <p:cNvSpPr>
            <a:spLocks noGrp="1"/>
          </p:cNvSpPr>
          <p:nvPr>
            <p:ph type="body" idx="1"/>
          </p:nvPr>
        </p:nvSpPr>
        <p:spPr>
          <a:noFill/>
        </p:spPr>
        <p:txBody>
          <a:bodyPr/>
          <a:lstStyle/>
          <a:p>
            <a:r>
              <a:rPr lang="fr-FR" smtClean="0"/>
              <a:t>MLG</a:t>
            </a:r>
          </a:p>
        </p:txBody>
      </p:sp>
      <p:sp>
        <p:nvSpPr>
          <p:cNvPr id="126979"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43ADDC71-AB52-46BD-8BD7-E431330EA6F2}" type="slidenum">
              <a:rPr lang="fr-FR" sz="1200"/>
              <a:pPr algn="r" defTabSz="947738"/>
              <a:t>49</a:t>
            </a:fld>
            <a:endParaRPr lang="fr-FR"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Espace réservé de l'image des diapositives 1"/>
          <p:cNvSpPr>
            <a:spLocks noGrp="1" noRot="1" noChangeAspect="1" noTextEdit="1"/>
          </p:cNvSpPr>
          <p:nvPr>
            <p:ph type="sldImg"/>
          </p:nvPr>
        </p:nvSpPr>
        <p:spPr>
          <a:ln/>
        </p:spPr>
      </p:sp>
      <p:sp>
        <p:nvSpPr>
          <p:cNvPr id="36866" name="Espace réservé des commentaires 2"/>
          <p:cNvSpPr>
            <a:spLocks noGrp="1"/>
          </p:cNvSpPr>
          <p:nvPr>
            <p:ph type="body" idx="1"/>
          </p:nvPr>
        </p:nvSpPr>
        <p:spPr>
          <a:noFill/>
        </p:spPr>
        <p:txBody>
          <a:bodyPr/>
          <a:lstStyle/>
          <a:p>
            <a:r>
              <a:rPr lang="fr-FR" smtClean="0"/>
              <a:t>MLG</a:t>
            </a:r>
          </a:p>
        </p:txBody>
      </p:sp>
      <p:sp>
        <p:nvSpPr>
          <p:cNvPr id="36867"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BE8DF1C1-93D7-42D5-9549-C61B79742146}" type="slidenum">
              <a:rPr lang="fr-FR" sz="1200"/>
              <a:pPr algn="r" defTabSz="947738"/>
              <a:t>5</a:t>
            </a:fld>
            <a:endParaRPr lang="fr-FR" sz="120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Espace réservé de l'image des diapositives 1"/>
          <p:cNvSpPr>
            <a:spLocks noGrp="1" noRot="1" noChangeAspect="1" noTextEdit="1"/>
          </p:cNvSpPr>
          <p:nvPr>
            <p:ph type="sldImg"/>
          </p:nvPr>
        </p:nvSpPr>
        <p:spPr>
          <a:ln/>
        </p:spPr>
      </p:sp>
      <p:sp>
        <p:nvSpPr>
          <p:cNvPr id="129026" name="Espace réservé des commentaires 2"/>
          <p:cNvSpPr>
            <a:spLocks noGrp="1"/>
          </p:cNvSpPr>
          <p:nvPr>
            <p:ph type="body" idx="1"/>
          </p:nvPr>
        </p:nvSpPr>
        <p:spPr>
          <a:noFill/>
        </p:spPr>
        <p:txBody>
          <a:bodyPr/>
          <a:lstStyle/>
          <a:p>
            <a:r>
              <a:rPr lang="fr-FR" smtClean="0"/>
              <a:t>MLG</a:t>
            </a:r>
          </a:p>
        </p:txBody>
      </p:sp>
      <p:sp>
        <p:nvSpPr>
          <p:cNvPr id="129027"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79262769-4D7A-4633-A5AC-22CF0FF60E04}" type="slidenum">
              <a:rPr lang="fr-FR" sz="1200"/>
              <a:pPr algn="r" defTabSz="947738"/>
              <a:t>50</a:t>
            </a:fld>
            <a:endParaRPr lang="fr-FR" sz="120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Espace réservé de l'image des diapositives 1"/>
          <p:cNvSpPr>
            <a:spLocks noGrp="1" noRot="1" noChangeAspect="1" noTextEdit="1"/>
          </p:cNvSpPr>
          <p:nvPr>
            <p:ph type="sldImg"/>
          </p:nvPr>
        </p:nvSpPr>
        <p:spPr>
          <a:ln/>
        </p:spPr>
      </p:sp>
      <p:sp>
        <p:nvSpPr>
          <p:cNvPr id="131074" name="Espace réservé des commentaires 2"/>
          <p:cNvSpPr>
            <a:spLocks noGrp="1"/>
          </p:cNvSpPr>
          <p:nvPr>
            <p:ph type="body" idx="1"/>
          </p:nvPr>
        </p:nvSpPr>
        <p:spPr>
          <a:noFill/>
        </p:spPr>
        <p:txBody>
          <a:bodyPr/>
          <a:lstStyle/>
          <a:p>
            <a:r>
              <a:rPr lang="fr-FR" smtClean="0"/>
              <a:t>MLG</a:t>
            </a:r>
          </a:p>
        </p:txBody>
      </p:sp>
      <p:sp>
        <p:nvSpPr>
          <p:cNvPr id="131075"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B13B51A2-B5C2-4EE3-977F-A946D2125E47}" type="slidenum">
              <a:rPr lang="fr-FR" sz="1200"/>
              <a:pPr algn="r" defTabSz="947738"/>
              <a:t>51</a:t>
            </a:fld>
            <a:endParaRPr lang="fr-FR" sz="120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Espace réservé de l'image des diapositives 1"/>
          <p:cNvSpPr>
            <a:spLocks noGrp="1" noRot="1" noChangeAspect="1" noTextEdit="1"/>
          </p:cNvSpPr>
          <p:nvPr>
            <p:ph type="sldImg"/>
          </p:nvPr>
        </p:nvSpPr>
        <p:spPr>
          <a:ln/>
        </p:spPr>
      </p:sp>
      <p:sp>
        <p:nvSpPr>
          <p:cNvPr id="133122" name="Espace réservé des commentaires 2"/>
          <p:cNvSpPr>
            <a:spLocks noGrp="1"/>
          </p:cNvSpPr>
          <p:nvPr>
            <p:ph type="body" idx="1"/>
          </p:nvPr>
        </p:nvSpPr>
        <p:spPr>
          <a:noFill/>
        </p:spPr>
        <p:txBody>
          <a:bodyPr/>
          <a:lstStyle/>
          <a:p>
            <a:r>
              <a:rPr lang="fr-FR" smtClean="0"/>
              <a:t>MLG</a:t>
            </a:r>
          </a:p>
        </p:txBody>
      </p:sp>
      <p:sp>
        <p:nvSpPr>
          <p:cNvPr id="133123"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DF9F5647-02B3-4326-A086-A41E877B42C2}" type="slidenum">
              <a:rPr lang="fr-FR" sz="1200"/>
              <a:pPr algn="r" defTabSz="947738"/>
              <a:t>52</a:t>
            </a:fld>
            <a:endParaRPr lang="fr-FR" sz="120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Espace réservé de l'image des diapositives 1"/>
          <p:cNvSpPr>
            <a:spLocks noGrp="1" noRot="1" noChangeAspect="1" noTextEdit="1"/>
          </p:cNvSpPr>
          <p:nvPr>
            <p:ph type="sldImg"/>
          </p:nvPr>
        </p:nvSpPr>
        <p:spPr>
          <a:ln/>
        </p:spPr>
      </p:sp>
      <p:sp>
        <p:nvSpPr>
          <p:cNvPr id="135170" name="Espace réservé des commentaires 2"/>
          <p:cNvSpPr>
            <a:spLocks noGrp="1"/>
          </p:cNvSpPr>
          <p:nvPr>
            <p:ph type="body" idx="1"/>
          </p:nvPr>
        </p:nvSpPr>
        <p:spPr>
          <a:noFill/>
        </p:spPr>
        <p:txBody>
          <a:bodyPr/>
          <a:lstStyle/>
          <a:p>
            <a:r>
              <a:rPr lang="fr-FR" smtClean="0"/>
              <a:t>MLG</a:t>
            </a:r>
          </a:p>
        </p:txBody>
      </p:sp>
      <p:sp>
        <p:nvSpPr>
          <p:cNvPr id="135171"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0D2678D7-61F4-449E-B698-93F9EC37E37B}" type="slidenum">
              <a:rPr lang="fr-FR" sz="1200"/>
              <a:pPr algn="r" defTabSz="947738"/>
              <a:t>53</a:t>
            </a:fld>
            <a:endParaRPr lang="fr-FR" sz="120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Espace réservé de l'image des diapositives 1"/>
          <p:cNvSpPr>
            <a:spLocks noGrp="1" noRot="1" noChangeAspect="1" noTextEdit="1"/>
          </p:cNvSpPr>
          <p:nvPr>
            <p:ph type="sldImg"/>
          </p:nvPr>
        </p:nvSpPr>
        <p:spPr>
          <a:ln/>
        </p:spPr>
      </p:sp>
      <p:sp>
        <p:nvSpPr>
          <p:cNvPr id="137218" name="Espace réservé des commentaires 2"/>
          <p:cNvSpPr>
            <a:spLocks noGrp="1"/>
          </p:cNvSpPr>
          <p:nvPr>
            <p:ph type="body" idx="1"/>
          </p:nvPr>
        </p:nvSpPr>
        <p:spPr>
          <a:noFill/>
        </p:spPr>
        <p:txBody>
          <a:bodyPr/>
          <a:lstStyle/>
          <a:p>
            <a:r>
              <a:rPr lang="fr-FR" smtClean="0"/>
              <a:t>MLG</a:t>
            </a:r>
          </a:p>
        </p:txBody>
      </p:sp>
      <p:sp>
        <p:nvSpPr>
          <p:cNvPr id="137219"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E2BEC44C-BEBB-466B-9BD1-E19EE1440544}" type="slidenum">
              <a:rPr lang="fr-FR" sz="1200"/>
              <a:pPr algn="r" defTabSz="947738"/>
              <a:t>54</a:t>
            </a:fld>
            <a:endParaRPr lang="fr-FR" sz="120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Espace réservé de l'image des diapositives 1"/>
          <p:cNvSpPr>
            <a:spLocks noGrp="1" noRot="1" noChangeAspect="1" noTextEdit="1"/>
          </p:cNvSpPr>
          <p:nvPr>
            <p:ph type="sldImg"/>
          </p:nvPr>
        </p:nvSpPr>
        <p:spPr>
          <a:ln/>
        </p:spPr>
      </p:sp>
      <p:sp>
        <p:nvSpPr>
          <p:cNvPr id="139266" name="Espace réservé des commentaires 2"/>
          <p:cNvSpPr>
            <a:spLocks noGrp="1"/>
          </p:cNvSpPr>
          <p:nvPr>
            <p:ph type="body" idx="1"/>
          </p:nvPr>
        </p:nvSpPr>
        <p:spPr>
          <a:noFill/>
        </p:spPr>
        <p:txBody>
          <a:bodyPr/>
          <a:lstStyle/>
          <a:p>
            <a:r>
              <a:rPr lang="fr-FR" smtClean="0"/>
              <a:t>MLG</a:t>
            </a:r>
          </a:p>
        </p:txBody>
      </p:sp>
      <p:sp>
        <p:nvSpPr>
          <p:cNvPr id="139267"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07FD734F-4F16-4B5F-A3CA-FD804DECEEA1}" type="slidenum">
              <a:rPr lang="fr-FR" sz="1200"/>
              <a:pPr algn="r" defTabSz="947738"/>
              <a:t>55</a:t>
            </a:fld>
            <a:endParaRPr lang="fr-FR" sz="120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Espace réservé de l'image des diapositives 1"/>
          <p:cNvSpPr>
            <a:spLocks noGrp="1" noRot="1" noChangeAspect="1" noTextEdit="1"/>
          </p:cNvSpPr>
          <p:nvPr>
            <p:ph type="sldImg"/>
          </p:nvPr>
        </p:nvSpPr>
        <p:spPr>
          <a:ln/>
        </p:spPr>
      </p:sp>
      <p:sp>
        <p:nvSpPr>
          <p:cNvPr id="141314" name="Espace réservé des commentaires 2"/>
          <p:cNvSpPr>
            <a:spLocks noGrp="1"/>
          </p:cNvSpPr>
          <p:nvPr>
            <p:ph type="body" idx="1"/>
          </p:nvPr>
        </p:nvSpPr>
        <p:spPr>
          <a:noFill/>
        </p:spPr>
        <p:txBody>
          <a:bodyPr/>
          <a:lstStyle/>
          <a:p>
            <a:r>
              <a:rPr lang="fr-FR" smtClean="0"/>
              <a:t>MLG</a:t>
            </a:r>
          </a:p>
        </p:txBody>
      </p:sp>
      <p:sp>
        <p:nvSpPr>
          <p:cNvPr id="141315"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417B2855-4B84-4142-A8E0-E0A10968CF50}" type="slidenum">
              <a:rPr lang="fr-FR" sz="1200"/>
              <a:pPr algn="r" defTabSz="947738"/>
              <a:t>56</a:t>
            </a:fld>
            <a:endParaRPr lang="fr-FR" sz="120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Espace réservé de l'image des diapositives 1"/>
          <p:cNvSpPr>
            <a:spLocks noGrp="1" noRot="1" noChangeAspect="1" noTextEdit="1"/>
          </p:cNvSpPr>
          <p:nvPr>
            <p:ph type="sldImg"/>
          </p:nvPr>
        </p:nvSpPr>
        <p:spPr>
          <a:ln/>
        </p:spPr>
      </p:sp>
      <p:sp>
        <p:nvSpPr>
          <p:cNvPr id="143362" name="Espace réservé des commentaires 2"/>
          <p:cNvSpPr>
            <a:spLocks noGrp="1"/>
          </p:cNvSpPr>
          <p:nvPr>
            <p:ph type="body" idx="1"/>
          </p:nvPr>
        </p:nvSpPr>
        <p:spPr>
          <a:noFill/>
        </p:spPr>
        <p:txBody>
          <a:bodyPr/>
          <a:lstStyle/>
          <a:p>
            <a:r>
              <a:rPr lang="fr-FR" smtClean="0"/>
              <a:t>MLG</a:t>
            </a:r>
          </a:p>
        </p:txBody>
      </p:sp>
      <p:sp>
        <p:nvSpPr>
          <p:cNvPr id="143363"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2AAED698-1262-451D-B85D-049BC0A34AA9}" type="slidenum">
              <a:rPr lang="fr-FR" sz="1200"/>
              <a:pPr algn="r" defTabSz="947738"/>
              <a:t>57</a:t>
            </a:fld>
            <a:endParaRPr lang="fr-FR" sz="120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Espace réservé de l'image des diapositives 1"/>
          <p:cNvSpPr>
            <a:spLocks noGrp="1" noRot="1" noChangeAspect="1" noTextEdit="1"/>
          </p:cNvSpPr>
          <p:nvPr>
            <p:ph type="sldImg"/>
          </p:nvPr>
        </p:nvSpPr>
        <p:spPr>
          <a:ln/>
        </p:spPr>
      </p:sp>
      <p:sp>
        <p:nvSpPr>
          <p:cNvPr id="145410" name="Espace réservé des commentaires 2"/>
          <p:cNvSpPr>
            <a:spLocks noGrp="1"/>
          </p:cNvSpPr>
          <p:nvPr>
            <p:ph type="body" idx="1"/>
          </p:nvPr>
        </p:nvSpPr>
        <p:spPr>
          <a:noFill/>
        </p:spPr>
        <p:txBody>
          <a:bodyPr/>
          <a:lstStyle/>
          <a:p>
            <a:r>
              <a:rPr lang="fr-FR" smtClean="0"/>
              <a:t>MLG</a:t>
            </a:r>
          </a:p>
        </p:txBody>
      </p:sp>
      <p:sp>
        <p:nvSpPr>
          <p:cNvPr id="145411"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0B15385E-E353-493F-923D-0C738296E765}" type="slidenum">
              <a:rPr lang="fr-FR" sz="1200"/>
              <a:pPr algn="r" defTabSz="947738"/>
              <a:t>58</a:t>
            </a:fld>
            <a:endParaRPr lang="fr-FR" sz="120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Espace réservé de l'image des diapositives 1"/>
          <p:cNvSpPr>
            <a:spLocks noGrp="1" noRot="1" noChangeAspect="1" noTextEdit="1"/>
          </p:cNvSpPr>
          <p:nvPr>
            <p:ph type="sldImg"/>
          </p:nvPr>
        </p:nvSpPr>
        <p:spPr>
          <a:ln/>
        </p:spPr>
      </p:sp>
      <p:sp>
        <p:nvSpPr>
          <p:cNvPr id="147458" name="Espace réservé des commentaires 2"/>
          <p:cNvSpPr>
            <a:spLocks noGrp="1"/>
          </p:cNvSpPr>
          <p:nvPr>
            <p:ph type="body" idx="1"/>
          </p:nvPr>
        </p:nvSpPr>
        <p:spPr>
          <a:noFill/>
        </p:spPr>
        <p:txBody>
          <a:bodyPr/>
          <a:lstStyle/>
          <a:p>
            <a:endParaRPr lang="fr-FR" smtClean="0"/>
          </a:p>
        </p:txBody>
      </p:sp>
      <p:sp>
        <p:nvSpPr>
          <p:cNvPr id="147459" name="Espace réservé du numéro de diapositive 3"/>
          <p:cNvSpPr>
            <a:spLocks noGrp="1"/>
          </p:cNvSpPr>
          <p:nvPr>
            <p:ph type="sldNum" sz="quarter" idx="5"/>
          </p:nvPr>
        </p:nvSpPr>
        <p:spPr>
          <a:noFill/>
          <a:ln>
            <a:miter lim="800000"/>
            <a:headEnd/>
            <a:tailEnd/>
          </a:ln>
        </p:spPr>
        <p:txBody>
          <a:bodyPr/>
          <a:lstStyle/>
          <a:p>
            <a:fld id="{628B4681-8DEC-4717-B1A6-C907F309C1A4}" type="slidenum">
              <a:rPr lang="fr-FR" smtClean="0">
                <a:latin typeface="Arial" charset="0"/>
                <a:cs typeface="Arial" charset="0"/>
              </a:rPr>
              <a:pPr/>
              <a:t>59</a:t>
            </a:fld>
            <a:endParaRPr lang="fr-FR" smtClean="0">
              <a:latin typeface="Arial"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Espace réservé de l'image des diapositives 1"/>
          <p:cNvSpPr>
            <a:spLocks noGrp="1" noRot="1" noChangeAspect="1" noTextEdit="1"/>
          </p:cNvSpPr>
          <p:nvPr>
            <p:ph type="sldImg"/>
          </p:nvPr>
        </p:nvSpPr>
        <p:spPr>
          <a:ln/>
        </p:spPr>
      </p:sp>
      <p:sp>
        <p:nvSpPr>
          <p:cNvPr id="38914" name="Espace réservé des commentaires 2"/>
          <p:cNvSpPr>
            <a:spLocks noGrp="1"/>
          </p:cNvSpPr>
          <p:nvPr>
            <p:ph type="body" idx="1"/>
          </p:nvPr>
        </p:nvSpPr>
        <p:spPr>
          <a:noFill/>
        </p:spPr>
        <p:txBody>
          <a:bodyPr/>
          <a:lstStyle/>
          <a:p>
            <a:r>
              <a:rPr lang="fr-FR" smtClean="0"/>
              <a:t>MLG</a:t>
            </a:r>
          </a:p>
        </p:txBody>
      </p:sp>
      <p:sp>
        <p:nvSpPr>
          <p:cNvPr id="38915"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5FB69AB4-5A34-4287-8775-0D9D011A9AA2}" type="slidenum">
              <a:rPr lang="fr-FR" sz="1200"/>
              <a:pPr algn="r" defTabSz="947738"/>
              <a:t>6</a:t>
            </a:fld>
            <a:endParaRPr lang="fr-FR" sz="120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Espace réservé de l'image des diapositives 1"/>
          <p:cNvSpPr>
            <a:spLocks noGrp="1" noRot="1" noChangeAspect="1" noTextEdit="1"/>
          </p:cNvSpPr>
          <p:nvPr>
            <p:ph type="sldImg"/>
          </p:nvPr>
        </p:nvSpPr>
        <p:spPr>
          <a:ln/>
        </p:spPr>
      </p:sp>
      <p:sp>
        <p:nvSpPr>
          <p:cNvPr id="149506" name="Espace réservé des commentaires 2"/>
          <p:cNvSpPr>
            <a:spLocks noGrp="1"/>
          </p:cNvSpPr>
          <p:nvPr>
            <p:ph type="body" idx="1"/>
          </p:nvPr>
        </p:nvSpPr>
        <p:spPr>
          <a:noFill/>
        </p:spPr>
        <p:txBody>
          <a:bodyPr/>
          <a:lstStyle/>
          <a:p>
            <a:r>
              <a:rPr lang="fr-FR" smtClean="0"/>
              <a:t>MLG</a:t>
            </a:r>
          </a:p>
        </p:txBody>
      </p:sp>
      <p:sp>
        <p:nvSpPr>
          <p:cNvPr id="149507"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1B3439D6-5CA5-434F-AE3D-13A93B14BDF1}" type="slidenum">
              <a:rPr lang="fr-FR" sz="1200"/>
              <a:pPr algn="r" defTabSz="947738"/>
              <a:t>60</a:t>
            </a:fld>
            <a:endParaRPr lang="fr-FR"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Espace réservé de l'image des diapositives 1"/>
          <p:cNvSpPr>
            <a:spLocks noGrp="1" noRot="1" noChangeAspect="1" noTextEdit="1"/>
          </p:cNvSpPr>
          <p:nvPr>
            <p:ph type="sldImg"/>
          </p:nvPr>
        </p:nvSpPr>
        <p:spPr>
          <a:ln/>
        </p:spPr>
      </p:sp>
      <p:sp>
        <p:nvSpPr>
          <p:cNvPr id="40962" name="Espace réservé des commentaires 2"/>
          <p:cNvSpPr>
            <a:spLocks noGrp="1"/>
          </p:cNvSpPr>
          <p:nvPr>
            <p:ph type="body" idx="1"/>
          </p:nvPr>
        </p:nvSpPr>
        <p:spPr>
          <a:noFill/>
        </p:spPr>
        <p:txBody>
          <a:bodyPr/>
          <a:lstStyle/>
          <a:p>
            <a:r>
              <a:rPr lang="fr-FR" smtClean="0"/>
              <a:t>MLG</a:t>
            </a:r>
          </a:p>
        </p:txBody>
      </p:sp>
      <p:sp>
        <p:nvSpPr>
          <p:cNvPr id="40963"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8519C8ED-B40F-46E6-B180-2EEDA59DFEDA}" type="slidenum">
              <a:rPr lang="fr-FR" sz="1200"/>
              <a:pPr algn="r" defTabSz="947738"/>
              <a:t>7</a:t>
            </a:fld>
            <a:endParaRPr lang="fr-FR"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Espace réservé de l'image des diapositives 1"/>
          <p:cNvSpPr>
            <a:spLocks noGrp="1" noRot="1" noChangeAspect="1" noTextEdit="1"/>
          </p:cNvSpPr>
          <p:nvPr>
            <p:ph type="sldImg"/>
          </p:nvPr>
        </p:nvSpPr>
        <p:spPr>
          <a:ln/>
        </p:spPr>
      </p:sp>
      <p:sp>
        <p:nvSpPr>
          <p:cNvPr id="43010" name="Espace réservé des commentaires 2"/>
          <p:cNvSpPr>
            <a:spLocks noGrp="1"/>
          </p:cNvSpPr>
          <p:nvPr>
            <p:ph type="body" idx="1"/>
          </p:nvPr>
        </p:nvSpPr>
        <p:spPr>
          <a:noFill/>
        </p:spPr>
        <p:txBody>
          <a:bodyPr/>
          <a:lstStyle/>
          <a:p>
            <a:r>
              <a:rPr lang="fr-FR" smtClean="0"/>
              <a:t>MLG</a:t>
            </a:r>
          </a:p>
        </p:txBody>
      </p:sp>
      <p:sp>
        <p:nvSpPr>
          <p:cNvPr id="43011"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78573B3F-1807-4AE9-B4C0-274B390A7F08}" type="slidenum">
              <a:rPr lang="fr-FR" sz="1200"/>
              <a:pPr algn="r" defTabSz="947738"/>
              <a:t>8</a:t>
            </a:fld>
            <a:endParaRPr lang="fr-FR"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Espace réservé de l'image des diapositives 1"/>
          <p:cNvSpPr>
            <a:spLocks noGrp="1" noRot="1" noChangeAspect="1" noTextEdit="1"/>
          </p:cNvSpPr>
          <p:nvPr>
            <p:ph type="sldImg"/>
          </p:nvPr>
        </p:nvSpPr>
        <p:spPr>
          <a:ln/>
        </p:spPr>
      </p:sp>
      <p:sp>
        <p:nvSpPr>
          <p:cNvPr id="45058" name="Espace réservé des commentaires 2"/>
          <p:cNvSpPr>
            <a:spLocks noGrp="1"/>
          </p:cNvSpPr>
          <p:nvPr>
            <p:ph type="body" idx="1"/>
          </p:nvPr>
        </p:nvSpPr>
        <p:spPr>
          <a:noFill/>
        </p:spPr>
        <p:txBody>
          <a:bodyPr/>
          <a:lstStyle/>
          <a:p>
            <a:r>
              <a:rPr lang="fr-FR" smtClean="0"/>
              <a:t>MLG</a:t>
            </a:r>
          </a:p>
        </p:txBody>
      </p:sp>
      <p:sp>
        <p:nvSpPr>
          <p:cNvPr id="45059" name="Espace réservé du numéro de diapositive 3"/>
          <p:cNvSpPr txBox="1">
            <a:spLocks noGrp="1"/>
          </p:cNvSpPr>
          <p:nvPr/>
        </p:nvSpPr>
        <p:spPr bwMode="auto">
          <a:xfrm>
            <a:off x="3887788" y="9494838"/>
            <a:ext cx="2974975" cy="500062"/>
          </a:xfrm>
          <a:prstGeom prst="rect">
            <a:avLst/>
          </a:prstGeom>
          <a:noFill/>
          <a:ln w="9525">
            <a:noFill/>
            <a:miter lim="800000"/>
            <a:headEnd/>
            <a:tailEnd/>
          </a:ln>
        </p:spPr>
        <p:txBody>
          <a:bodyPr lIns="92172" tIns="46087" rIns="92172" bIns="46087" anchor="b"/>
          <a:lstStyle/>
          <a:p>
            <a:pPr algn="r" defTabSz="947738"/>
            <a:fld id="{DC3D4A63-0DC5-4643-ADE2-1D02A8BFEAA9}" type="slidenum">
              <a:rPr lang="fr-FR" sz="1200"/>
              <a:pPr algn="r" defTabSz="947738"/>
              <a:t>9</a:t>
            </a:fld>
            <a:endParaRPr lang="fr-FR" sz="12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4" name="Image 6"/>
          <p:cNvPicPr>
            <a:picLocks noChangeAspect="1"/>
          </p:cNvPicPr>
          <p:nvPr userDrawn="1"/>
        </p:nvPicPr>
        <p:blipFill>
          <a:blip r:embed="rId2"/>
          <a:srcRect/>
          <a:stretch>
            <a:fillRect/>
          </a:stretch>
        </p:blipFill>
        <p:spPr bwMode="auto">
          <a:xfrm>
            <a:off x="7004050" y="0"/>
            <a:ext cx="2124075" cy="704850"/>
          </a:xfrm>
          <a:prstGeom prst="rect">
            <a:avLst/>
          </a:prstGeom>
          <a:noFill/>
          <a:ln w="9525">
            <a:noFill/>
            <a:miter lim="800000"/>
            <a:headEnd/>
            <a:tailEnd/>
          </a:ln>
        </p:spPr>
      </p:pic>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fr-FR"/>
          </a:p>
        </p:txBody>
      </p:sp>
      <p:sp>
        <p:nvSpPr>
          <p:cNvPr id="5" name="Rectangle 4"/>
          <p:cNvSpPr>
            <a:spLocks noGrp="1" noChangeArrowheads="1"/>
          </p:cNvSpPr>
          <p:nvPr>
            <p:ph type="dt" sz="half" idx="10"/>
          </p:nvPr>
        </p:nvSpPr>
        <p:spPr/>
        <p:txBody>
          <a:bodyPr/>
          <a:lstStyle>
            <a:lvl1pPr>
              <a:defRPr/>
            </a:lvl1pPr>
          </a:lstStyle>
          <a:p>
            <a:pPr>
              <a:defRPr/>
            </a:pPr>
            <a:endParaRPr lang="fr-FR"/>
          </a:p>
        </p:txBody>
      </p:sp>
      <p:sp>
        <p:nvSpPr>
          <p:cNvPr id="6" name="Rectangle 5"/>
          <p:cNvSpPr>
            <a:spLocks noGrp="1" noChangeArrowheads="1"/>
          </p:cNvSpPr>
          <p:nvPr>
            <p:ph type="ftr" sz="quarter" idx="11"/>
          </p:nvPr>
        </p:nvSpPr>
        <p:spPr/>
        <p:txBody>
          <a:bodyPr/>
          <a:lstStyle>
            <a:lvl1pPr>
              <a:defRPr/>
            </a:lvl1pPr>
          </a:lstStyle>
          <a:p>
            <a:pPr>
              <a:defRPr/>
            </a:pPr>
            <a:endParaRPr lang="fr-FR"/>
          </a:p>
        </p:txBody>
      </p:sp>
      <p:sp>
        <p:nvSpPr>
          <p:cNvPr id="7" name="Rectangle 6"/>
          <p:cNvSpPr>
            <a:spLocks noGrp="1" noChangeArrowheads="1"/>
          </p:cNvSpPr>
          <p:nvPr>
            <p:ph type="sldNum" sz="quarter" idx="12"/>
          </p:nvPr>
        </p:nvSpPr>
        <p:spPr/>
        <p:txBody>
          <a:bodyPr/>
          <a:lstStyle>
            <a:lvl1pPr>
              <a:defRPr/>
            </a:lvl1pPr>
          </a:lstStyle>
          <a:p>
            <a:pPr>
              <a:defRPr/>
            </a:pPr>
            <a:fld id="{51C6E408-6114-4E96-B928-20510F7A6A70}"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4" name="Image 6"/>
          <p:cNvPicPr>
            <a:picLocks noChangeAspect="1"/>
          </p:cNvPicPr>
          <p:nvPr userDrawn="1"/>
        </p:nvPicPr>
        <p:blipFill>
          <a:blip r:embed="rId2"/>
          <a:srcRect/>
          <a:stretch>
            <a:fillRect/>
          </a:stretch>
        </p:blipFill>
        <p:spPr bwMode="auto">
          <a:xfrm>
            <a:off x="7043738" y="0"/>
            <a:ext cx="2124075" cy="704850"/>
          </a:xfrm>
          <a:prstGeom prst="rect">
            <a:avLst/>
          </a:prstGeom>
          <a:noFill/>
          <a:ln w="9525">
            <a:noFill/>
            <a:miter lim="800000"/>
            <a:headEnd/>
            <a:tailEnd/>
          </a:ln>
        </p:spPr>
      </p:pic>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p:txBody>
          <a:bodyPr/>
          <a:lstStyle>
            <a:lvl1pPr>
              <a:defRPr/>
            </a:lvl1pPr>
          </a:lstStyle>
          <a:p>
            <a:pPr>
              <a:defRPr/>
            </a:pPr>
            <a:endParaRPr lang="fr-FR"/>
          </a:p>
        </p:txBody>
      </p:sp>
      <p:sp>
        <p:nvSpPr>
          <p:cNvPr id="6" name="Rectangle 5"/>
          <p:cNvSpPr>
            <a:spLocks noGrp="1" noChangeArrowheads="1"/>
          </p:cNvSpPr>
          <p:nvPr>
            <p:ph type="ftr" sz="quarter" idx="11"/>
          </p:nvPr>
        </p:nvSpPr>
        <p:spPr/>
        <p:txBody>
          <a:bodyPr/>
          <a:lstStyle>
            <a:lvl1pPr>
              <a:defRPr/>
            </a:lvl1pPr>
          </a:lstStyle>
          <a:p>
            <a:pPr>
              <a:defRPr/>
            </a:pPr>
            <a:endParaRPr lang="fr-FR"/>
          </a:p>
        </p:txBody>
      </p:sp>
      <p:sp>
        <p:nvSpPr>
          <p:cNvPr id="7" name="Rectangle 6"/>
          <p:cNvSpPr>
            <a:spLocks noGrp="1" noChangeArrowheads="1"/>
          </p:cNvSpPr>
          <p:nvPr>
            <p:ph type="sldNum" sz="quarter" idx="12"/>
          </p:nvPr>
        </p:nvSpPr>
        <p:spPr/>
        <p:txBody>
          <a:bodyPr/>
          <a:lstStyle>
            <a:lvl1pPr>
              <a:defRPr/>
            </a:lvl1pPr>
          </a:lstStyle>
          <a:p>
            <a:pPr>
              <a:defRPr/>
            </a:pPr>
            <a:fld id="{DFA52F97-AE15-4AFF-A046-F582302A996A}"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4" name="Image 6"/>
          <p:cNvPicPr>
            <a:picLocks noChangeAspect="1"/>
          </p:cNvPicPr>
          <p:nvPr userDrawn="1"/>
        </p:nvPicPr>
        <p:blipFill>
          <a:blip r:embed="rId2"/>
          <a:srcRect/>
          <a:stretch>
            <a:fillRect/>
          </a:stretch>
        </p:blipFill>
        <p:spPr bwMode="auto">
          <a:xfrm>
            <a:off x="7019925" y="-31750"/>
            <a:ext cx="2124075" cy="704850"/>
          </a:xfrm>
          <a:prstGeom prst="rect">
            <a:avLst/>
          </a:prstGeom>
          <a:noFill/>
          <a:ln w="9525">
            <a:noFill/>
            <a:miter lim="800000"/>
            <a:headEnd/>
            <a:tailEnd/>
          </a:ln>
        </p:spPr>
      </p:pic>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p:txBody>
          <a:bodyPr/>
          <a:lstStyle>
            <a:lvl1pPr>
              <a:defRPr/>
            </a:lvl1pPr>
          </a:lstStyle>
          <a:p>
            <a:pPr>
              <a:defRPr/>
            </a:pPr>
            <a:endParaRPr lang="fr-FR"/>
          </a:p>
        </p:txBody>
      </p:sp>
      <p:sp>
        <p:nvSpPr>
          <p:cNvPr id="6" name="Rectangle 5"/>
          <p:cNvSpPr>
            <a:spLocks noGrp="1" noChangeArrowheads="1"/>
          </p:cNvSpPr>
          <p:nvPr>
            <p:ph type="ftr" sz="quarter" idx="11"/>
          </p:nvPr>
        </p:nvSpPr>
        <p:spPr/>
        <p:txBody>
          <a:bodyPr/>
          <a:lstStyle>
            <a:lvl1pPr>
              <a:defRPr/>
            </a:lvl1pPr>
          </a:lstStyle>
          <a:p>
            <a:pPr>
              <a:defRPr/>
            </a:pPr>
            <a:endParaRPr lang="fr-FR"/>
          </a:p>
        </p:txBody>
      </p:sp>
      <p:sp>
        <p:nvSpPr>
          <p:cNvPr id="7" name="Rectangle 6"/>
          <p:cNvSpPr>
            <a:spLocks noGrp="1" noChangeArrowheads="1"/>
          </p:cNvSpPr>
          <p:nvPr>
            <p:ph type="sldNum" sz="quarter" idx="12"/>
          </p:nvPr>
        </p:nvSpPr>
        <p:spPr/>
        <p:txBody>
          <a:bodyPr/>
          <a:lstStyle>
            <a:lvl1pPr>
              <a:defRPr/>
            </a:lvl1pPr>
          </a:lstStyle>
          <a:p>
            <a:pPr>
              <a:defRPr/>
            </a:pPr>
            <a:fld id="{83793A89-34F0-4F21-AD3D-023A7BC25388}" type="slidenum">
              <a:rPr lang="fr-FR"/>
              <a:pPr>
                <a:defRP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5D6B41A2-0EBA-4944-9916-D73D73478A62}" type="slidenum">
              <a:rPr lang="fr-FR"/>
              <a:pPr>
                <a:defRPr/>
              </a:pPr>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1ADB301F-2069-4CF4-8348-0C0DD3630511}" type="slidenum">
              <a:rPr lang="fr-FR"/>
              <a:pPr>
                <a:defRPr/>
              </a:pPr>
              <a:t>‹N°›</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762745B7-8FD4-417C-8F38-DB58EE03A41E}" type="slidenum">
              <a:rPr lang="fr-FR"/>
              <a:pPr>
                <a:defRPr/>
              </a:pPr>
              <a:t>‹N°›</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1CC3F53D-6462-45C2-9E4F-76413100B6FC}" type="slidenum">
              <a:rPr lang="fr-FR"/>
              <a:pPr>
                <a:defRPr/>
              </a:pPr>
              <a:t>‹N°›</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fr-FR"/>
          </a:p>
        </p:txBody>
      </p:sp>
      <p:sp>
        <p:nvSpPr>
          <p:cNvPr id="8" name="Rectangle 5"/>
          <p:cNvSpPr>
            <a:spLocks noGrp="1" noChangeArrowheads="1"/>
          </p:cNvSpPr>
          <p:nvPr>
            <p:ph type="ftr" sz="quarter" idx="11"/>
          </p:nvPr>
        </p:nvSpPr>
        <p:spPr>
          <a:ln/>
        </p:spPr>
        <p:txBody>
          <a:bodyPr/>
          <a:lstStyle>
            <a:lvl1pPr>
              <a:defRPr/>
            </a:lvl1pPr>
          </a:lstStyle>
          <a:p>
            <a:pPr>
              <a:defRPr/>
            </a:pPr>
            <a:endParaRPr lang="fr-FR"/>
          </a:p>
        </p:txBody>
      </p:sp>
      <p:sp>
        <p:nvSpPr>
          <p:cNvPr id="9" name="Rectangle 6"/>
          <p:cNvSpPr>
            <a:spLocks noGrp="1" noChangeArrowheads="1"/>
          </p:cNvSpPr>
          <p:nvPr>
            <p:ph type="sldNum" sz="quarter" idx="12"/>
          </p:nvPr>
        </p:nvSpPr>
        <p:spPr>
          <a:ln/>
        </p:spPr>
        <p:txBody>
          <a:bodyPr/>
          <a:lstStyle>
            <a:lvl1pPr>
              <a:defRPr/>
            </a:lvl1pPr>
          </a:lstStyle>
          <a:p>
            <a:pPr>
              <a:defRPr/>
            </a:pPr>
            <a:fld id="{EA691D93-C128-4AF0-83C8-2C2ECE844406}" type="slidenum">
              <a:rPr lang="fr-FR"/>
              <a:pPr>
                <a:defRPr/>
              </a:pPr>
              <a:t>‹N°›</a:t>
            </a:fld>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fr-FR"/>
          </a:p>
        </p:txBody>
      </p:sp>
      <p:sp>
        <p:nvSpPr>
          <p:cNvPr id="4" name="Rectangle 5"/>
          <p:cNvSpPr>
            <a:spLocks noGrp="1" noChangeArrowheads="1"/>
          </p:cNvSpPr>
          <p:nvPr>
            <p:ph type="ftr" sz="quarter" idx="11"/>
          </p:nvPr>
        </p:nvSpPr>
        <p:spPr>
          <a:ln/>
        </p:spPr>
        <p:txBody>
          <a:bodyPr/>
          <a:lstStyle>
            <a:lvl1pPr>
              <a:defRPr/>
            </a:lvl1pPr>
          </a:lstStyle>
          <a:p>
            <a:pPr>
              <a:defRPr/>
            </a:pPr>
            <a:endParaRPr lang="fr-FR"/>
          </a:p>
        </p:txBody>
      </p:sp>
      <p:sp>
        <p:nvSpPr>
          <p:cNvPr id="5" name="Rectangle 6"/>
          <p:cNvSpPr>
            <a:spLocks noGrp="1" noChangeArrowheads="1"/>
          </p:cNvSpPr>
          <p:nvPr>
            <p:ph type="sldNum" sz="quarter" idx="12"/>
          </p:nvPr>
        </p:nvSpPr>
        <p:spPr>
          <a:ln/>
        </p:spPr>
        <p:txBody>
          <a:bodyPr/>
          <a:lstStyle>
            <a:lvl1pPr>
              <a:defRPr/>
            </a:lvl1pPr>
          </a:lstStyle>
          <a:p>
            <a:pPr>
              <a:defRPr/>
            </a:pPr>
            <a:fld id="{8C1054F8-250E-4510-9A6B-66AC223D4F6C}" type="slidenum">
              <a:rPr lang="fr-FR"/>
              <a:pPr>
                <a:defRPr/>
              </a:pPr>
              <a:t>‹N°›</a:t>
            </a:fld>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p>
        </p:txBody>
      </p:sp>
      <p:sp>
        <p:nvSpPr>
          <p:cNvPr id="3" name="Rectangle 5"/>
          <p:cNvSpPr>
            <a:spLocks noGrp="1" noChangeArrowheads="1"/>
          </p:cNvSpPr>
          <p:nvPr>
            <p:ph type="ftr" sz="quarter" idx="11"/>
          </p:nvPr>
        </p:nvSpPr>
        <p:spPr>
          <a:ln/>
        </p:spPr>
        <p:txBody>
          <a:bodyPr/>
          <a:lstStyle>
            <a:lvl1pPr>
              <a:defRPr/>
            </a:lvl1pPr>
          </a:lstStyle>
          <a:p>
            <a:pPr>
              <a:defRPr/>
            </a:pPr>
            <a:endParaRPr lang="fr-FR"/>
          </a:p>
        </p:txBody>
      </p:sp>
      <p:sp>
        <p:nvSpPr>
          <p:cNvPr id="4" name="Rectangle 6"/>
          <p:cNvSpPr>
            <a:spLocks noGrp="1" noChangeArrowheads="1"/>
          </p:cNvSpPr>
          <p:nvPr>
            <p:ph type="sldNum" sz="quarter" idx="12"/>
          </p:nvPr>
        </p:nvSpPr>
        <p:spPr>
          <a:ln/>
        </p:spPr>
        <p:txBody>
          <a:bodyPr/>
          <a:lstStyle>
            <a:lvl1pPr>
              <a:defRPr/>
            </a:lvl1pPr>
          </a:lstStyle>
          <a:p>
            <a:pPr>
              <a:defRPr/>
            </a:pPr>
            <a:fld id="{16586995-94BA-44AF-B655-A97C9EC42B5D}" type="slidenum">
              <a:rPr lang="fr-FR"/>
              <a:pPr>
                <a:defRPr/>
              </a:pPr>
              <a:t>‹N°›</a:t>
            </a:fld>
            <a:endParaRPr 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CE8A9571-3A1F-4AE8-9522-D1A5733BFF03}"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4" name="Image 6"/>
          <p:cNvPicPr>
            <a:picLocks noChangeAspect="1"/>
          </p:cNvPicPr>
          <p:nvPr userDrawn="1"/>
        </p:nvPicPr>
        <p:blipFill>
          <a:blip r:embed="rId2"/>
          <a:srcRect/>
          <a:stretch>
            <a:fillRect/>
          </a:stretch>
        </p:blipFill>
        <p:spPr bwMode="auto">
          <a:xfrm>
            <a:off x="7019925" y="0"/>
            <a:ext cx="2124075" cy="704850"/>
          </a:xfrm>
          <a:prstGeom prst="rect">
            <a:avLst/>
          </a:prstGeom>
          <a:noFill/>
          <a:ln w="9525">
            <a:noFill/>
            <a:miter lim="800000"/>
            <a:headEnd/>
            <a:tailEnd/>
          </a:ln>
        </p:spPr>
      </p:pic>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p:txBody>
          <a:bodyPr/>
          <a:lstStyle>
            <a:lvl1pPr>
              <a:defRPr/>
            </a:lvl1pPr>
          </a:lstStyle>
          <a:p>
            <a:pPr>
              <a:defRPr/>
            </a:pPr>
            <a:endParaRPr lang="fr-FR"/>
          </a:p>
        </p:txBody>
      </p:sp>
      <p:sp>
        <p:nvSpPr>
          <p:cNvPr id="6" name="Rectangle 5"/>
          <p:cNvSpPr>
            <a:spLocks noGrp="1" noChangeArrowheads="1"/>
          </p:cNvSpPr>
          <p:nvPr>
            <p:ph type="ftr" sz="quarter" idx="11"/>
          </p:nvPr>
        </p:nvSpPr>
        <p:spPr/>
        <p:txBody>
          <a:bodyPr/>
          <a:lstStyle>
            <a:lvl1pPr>
              <a:defRPr/>
            </a:lvl1pPr>
          </a:lstStyle>
          <a:p>
            <a:pPr>
              <a:defRPr/>
            </a:pPr>
            <a:endParaRPr lang="fr-FR"/>
          </a:p>
        </p:txBody>
      </p:sp>
      <p:sp>
        <p:nvSpPr>
          <p:cNvPr id="7" name="Rectangle 6"/>
          <p:cNvSpPr>
            <a:spLocks noGrp="1" noChangeArrowheads="1"/>
          </p:cNvSpPr>
          <p:nvPr>
            <p:ph type="sldNum" sz="quarter" idx="12"/>
          </p:nvPr>
        </p:nvSpPr>
        <p:spPr/>
        <p:txBody>
          <a:bodyPr/>
          <a:lstStyle>
            <a:lvl1pPr>
              <a:defRPr/>
            </a:lvl1pPr>
          </a:lstStyle>
          <a:p>
            <a:pPr>
              <a:defRPr/>
            </a:pPr>
            <a:fld id="{DA76C31C-3F56-4F64-B9CB-0B49C8AD069A}" type="slidenum">
              <a:rPr lang="fr-FR"/>
              <a:pPr>
                <a:defRPr/>
              </a:pPr>
              <a:t>‹N°›</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5B80794A-254A-4337-9CCB-17B607465A95}" type="slidenum">
              <a:rPr lang="fr-FR"/>
              <a:pPr>
                <a:defRPr/>
              </a:pPr>
              <a:t>‹N°›</a:t>
            </a:fld>
            <a:endParaRPr lang="fr-F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8EDDAE8C-746D-46F1-99CE-2F21AC3B2358}" type="slidenum">
              <a:rPr lang="fr-FR"/>
              <a:pPr>
                <a:defRPr/>
              </a:pPr>
              <a:t>‹N°›</a:t>
            </a:fld>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DB4B97D4-CEBF-47B9-8903-BBE888248BC1}"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4" name="Image 6"/>
          <p:cNvPicPr>
            <a:picLocks noChangeAspect="1"/>
          </p:cNvPicPr>
          <p:nvPr userDrawn="1"/>
        </p:nvPicPr>
        <p:blipFill>
          <a:blip r:embed="rId2"/>
          <a:srcRect/>
          <a:stretch>
            <a:fillRect/>
          </a:stretch>
        </p:blipFill>
        <p:spPr bwMode="auto">
          <a:xfrm>
            <a:off x="7019925" y="0"/>
            <a:ext cx="2124075" cy="704850"/>
          </a:xfrm>
          <a:prstGeom prst="rect">
            <a:avLst/>
          </a:prstGeom>
          <a:noFill/>
          <a:ln w="9525">
            <a:noFill/>
            <a:miter lim="800000"/>
            <a:headEnd/>
            <a:tailEnd/>
          </a:ln>
        </p:spPr>
      </p:pic>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5" name="Rectangle 4"/>
          <p:cNvSpPr>
            <a:spLocks noGrp="1" noChangeArrowheads="1"/>
          </p:cNvSpPr>
          <p:nvPr>
            <p:ph type="dt" sz="half" idx="10"/>
          </p:nvPr>
        </p:nvSpPr>
        <p:spPr/>
        <p:txBody>
          <a:bodyPr/>
          <a:lstStyle>
            <a:lvl1pPr>
              <a:defRPr/>
            </a:lvl1pPr>
          </a:lstStyle>
          <a:p>
            <a:pPr>
              <a:defRPr/>
            </a:pPr>
            <a:endParaRPr lang="fr-FR"/>
          </a:p>
        </p:txBody>
      </p:sp>
      <p:sp>
        <p:nvSpPr>
          <p:cNvPr id="6" name="Rectangle 5"/>
          <p:cNvSpPr>
            <a:spLocks noGrp="1" noChangeArrowheads="1"/>
          </p:cNvSpPr>
          <p:nvPr>
            <p:ph type="ftr" sz="quarter" idx="11"/>
          </p:nvPr>
        </p:nvSpPr>
        <p:spPr/>
        <p:txBody>
          <a:bodyPr/>
          <a:lstStyle>
            <a:lvl1pPr>
              <a:defRPr/>
            </a:lvl1pPr>
          </a:lstStyle>
          <a:p>
            <a:pPr>
              <a:defRPr/>
            </a:pPr>
            <a:endParaRPr lang="fr-FR"/>
          </a:p>
        </p:txBody>
      </p:sp>
      <p:sp>
        <p:nvSpPr>
          <p:cNvPr id="7" name="Rectangle 6"/>
          <p:cNvSpPr>
            <a:spLocks noGrp="1" noChangeArrowheads="1"/>
          </p:cNvSpPr>
          <p:nvPr>
            <p:ph type="sldNum" sz="quarter" idx="12"/>
          </p:nvPr>
        </p:nvSpPr>
        <p:spPr/>
        <p:txBody>
          <a:bodyPr/>
          <a:lstStyle>
            <a:lvl1pPr>
              <a:defRPr/>
            </a:lvl1pPr>
          </a:lstStyle>
          <a:p>
            <a:pPr>
              <a:defRPr/>
            </a:pPr>
            <a:fld id="{257B5201-6336-4D87-A224-4CA12D07C066}"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5" name="Image 7"/>
          <p:cNvPicPr>
            <a:picLocks noChangeAspect="1"/>
          </p:cNvPicPr>
          <p:nvPr userDrawn="1"/>
        </p:nvPicPr>
        <p:blipFill>
          <a:blip r:embed="rId2"/>
          <a:srcRect/>
          <a:stretch>
            <a:fillRect/>
          </a:stretch>
        </p:blipFill>
        <p:spPr bwMode="auto">
          <a:xfrm>
            <a:off x="7019925" y="0"/>
            <a:ext cx="2124075" cy="704850"/>
          </a:xfrm>
          <a:prstGeom prst="rect">
            <a:avLst/>
          </a:prstGeom>
          <a:noFill/>
          <a:ln w="9525">
            <a:noFill/>
            <a:miter lim="800000"/>
            <a:headEnd/>
            <a:tailEnd/>
          </a:ln>
        </p:spPr>
      </p:pic>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Rectangle 4"/>
          <p:cNvSpPr>
            <a:spLocks noGrp="1" noChangeArrowheads="1"/>
          </p:cNvSpPr>
          <p:nvPr>
            <p:ph type="dt" sz="half" idx="10"/>
          </p:nvPr>
        </p:nvSpPr>
        <p:spPr/>
        <p:txBody>
          <a:bodyPr/>
          <a:lstStyle>
            <a:lvl1pPr>
              <a:defRPr/>
            </a:lvl1pPr>
          </a:lstStyle>
          <a:p>
            <a:pPr>
              <a:defRPr/>
            </a:pPr>
            <a:endParaRPr lang="fr-FR"/>
          </a:p>
        </p:txBody>
      </p:sp>
      <p:sp>
        <p:nvSpPr>
          <p:cNvPr id="7" name="Rectangle 5"/>
          <p:cNvSpPr>
            <a:spLocks noGrp="1" noChangeArrowheads="1"/>
          </p:cNvSpPr>
          <p:nvPr>
            <p:ph type="ftr" sz="quarter" idx="11"/>
          </p:nvPr>
        </p:nvSpPr>
        <p:spPr/>
        <p:txBody>
          <a:bodyPr/>
          <a:lstStyle>
            <a:lvl1pPr>
              <a:defRPr/>
            </a:lvl1pPr>
          </a:lstStyle>
          <a:p>
            <a:pPr>
              <a:defRPr/>
            </a:pPr>
            <a:endParaRPr lang="fr-FR"/>
          </a:p>
        </p:txBody>
      </p:sp>
      <p:sp>
        <p:nvSpPr>
          <p:cNvPr id="8" name="Rectangle 6"/>
          <p:cNvSpPr>
            <a:spLocks noGrp="1" noChangeArrowheads="1"/>
          </p:cNvSpPr>
          <p:nvPr>
            <p:ph type="sldNum" sz="quarter" idx="12"/>
          </p:nvPr>
        </p:nvSpPr>
        <p:spPr/>
        <p:txBody>
          <a:bodyPr/>
          <a:lstStyle>
            <a:lvl1pPr>
              <a:defRPr/>
            </a:lvl1pPr>
          </a:lstStyle>
          <a:p>
            <a:pPr>
              <a:defRPr/>
            </a:pPr>
            <a:fld id="{C743C9BD-BFA5-41ED-83F8-AF17DB223E8E}"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7" name="Image 9"/>
          <p:cNvPicPr>
            <a:picLocks noChangeAspect="1"/>
          </p:cNvPicPr>
          <p:nvPr userDrawn="1"/>
        </p:nvPicPr>
        <p:blipFill>
          <a:blip r:embed="rId2"/>
          <a:srcRect/>
          <a:stretch>
            <a:fillRect/>
          </a:stretch>
        </p:blipFill>
        <p:spPr bwMode="auto">
          <a:xfrm>
            <a:off x="7042150" y="0"/>
            <a:ext cx="2124075" cy="704850"/>
          </a:xfrm>
          <a:prstGeom prst="rect">
            <a:avLst/>
          </a:prstGeom>
          <a:noFill/>
          <a:ln w="9525">
            <a:noFill/>
            <a:miter lim="800000"/>
            <a:headEnd/>
            <a:tailEnd/>
          </a:ln>
        </p:spPr>
      </p:pic>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8" name="Rectangle 4"/>
          <p:cNvSpPr>
            <a:spLocks noGrp="1" noChangeArrowheads="1"/>
          </p:cNvSpPr>
          <p:nvPr>
            <p:ph type="dt" sz="half" idx="10"/>
          </p:nvPr>
        </p:nvSpPr>
        <p:spPr/>
        <p:txBody>
          <a:bodyPr/>
          <a:lstStyle>
            <a:lvl1pPr>
              <a:defRPr/>
            </a:lvl1pPr>
          </a:lstStyle>
          <a:p>
            <a:pPr>
              <a:defRPr/>
            </a:pPr>
            <a:endParaRPr lang="fr-FR"/>
          </a:p>
        </p:txBody>
      </p:sp>
      <p:sp>
        <p:nvSpPr>
          <p:cNvPr id="9" name="Rectangle 5"/>
          <p:cNvSpPr>
            <a:spLocks noGrp="1" noChangeArrowheads="1"/>
          </p:cNvSpPr>
          <p:nvPr>
            <p:ph type="ftr" sz="quarter" idx="11"/>
          </p:nvPr>
        </p:nvSpPr>
        <p:spPr/>
        <p:txBody>
          <a:bodyPr/>
          <a:lstStyle>
            <a:lvl1pPr>
              <a:defRPr/>
            </a:lvl1pPr>
          </a:lstStyle>
          <a:p>
            <a:pPr>
              <a:defRPr/>
            </a:pPr>
            <a:endParaRPr lang="fr-FR"/>
          </a:p>
        </p:txBody>
      </p:sp>
      <p:sp>
        <p:nvSpPr>
          <p:cNvPr id="10" name="Rectangle 6"/>
          <p:cNvSpPr>
            <a:spLocks noGrp="1" noChangeArrowheads="1"/>
          </p:cNvSpPr>
          <p:nvPr>
            <p:ph type="sldNum" sz="quarter" idx="12"/>
          </p:nvPr>
        </p:nvSpPr>
        <p:spPr/>
        <p:txBody>
          <a:bodyPr/>
          <a:lstStyle>
            <a:lvl1pPr>
              <a:defRPr/>
            </a:lvl1pPr>
          </a:lstStyle>
          <a:p>
            <a:pPr>
              <a:defRPr/>
            </a:pPr>
            <a:fld id="{EC0C8D0E-5E57-417E-8E07-F1B5F5EA8794}"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3" name="Image 5"/>
          <p:cNvPicPr>
            <a:picLocks noChangeAspect="1"/>
          </p:cNvPicPr>
          <p:nvPr userDrawn="1"/>
        </p:nvPicPr>
        <p:blipFill>
          <a:blip r:embed="rId2"/>
          <a:srcRect/>
          <a:stretch>
            <a:fillRect/>
          </a:stretch>
        </p:blipFill>
        <p:spPr bwMode="auto">
          <a:xfrm>
            <a:off x="7019925" y="0"/>
            <a:ext cx="2124075" cy="704850"/>
          </a:xfrm>
          <a:prstGeom prst="rect">
            <a:avLst/>
          </a:prstGeom>
          <a:noFill/>
          <a:ln w="9525">
            <a:noFill/>
            <a:miter lim="800000"/>
            <a:headEnd/>
            <a:tailEnd/>
          </a:ln>
        </p:spPr>
      </p:pic>
      <p:sp>
        <p:nvSpPr>
          <p:cNvPr id="2" name="Titre 1"/>
          <p:cNvSpPr>
            <a:spLocks noGrp="1"/>
          </p:cNvSpPr>
          <p:nvPr>
            <p:ph type="title"/>
          </p:nvPr>
        </p:nvSpPr>
        <p:spPr/>
        <p:txBody>
          <a:bodyPr/>
          <a:lstStyle/>
          <a:p>
            <a:r>
              <a:rPr lang="fr-FR" smtClean="0"/>
              <a:t>Modifiez le style du titre</a:t>
            </a:r>
            <a:endParaRPr lang="fr-FR"/>
          </a:p>
        </p:txBody>
      </p:sp>
      <p:sp>
        <p:nvSpPr>
          <p:cNvPr id="4" name="Rectangle 4"/>
          <p:cNvSpPr>
            <a:spLocks noGrp="1" noChangeArrowheads="1"/>
          </p:cNvSpPr>
          <p:nvPr>
            <p:ph type="dt" sz="half" idx="10"/>
          </p:nvPr>
        </p:nvSpPr>
        <p:spPr/>
        <p:txBody>
          <a:bodyPr/>
          <a:lstStyle>
            <a:lvl1pPr>
              <a:defRPr/>
            </a:lvl1pPr>
          </a:lstStyle>
          <a:p>
            <a:pPr>
              <a:defRPr/>
            </a:pPr>
            <a:endParaRPr lang="fr-FR"/>
          </a:p>
        </p:txBody>
      </p:sp>
      <p:sp>
        <p:nvSpPr>
          <p:cNvPr id="5" name="Rectangle 5"/>
          <p:cNvSpPr>
            <a:spLocks noGrp="1" noChangeArrowheads="1"/>
          </p:cNvSpPr>
          <p:nvPr>
            <p:ph type="ftr" sz="quarter" idx="11"/>
          </p:nvPr>
        </p:nvSpPr>
        <p:spPr/>
        <p:txBody>
          <a:bodyPr/>
          <a:lstStyle>
            <a:lvl1pPr>
              <a:defRPr/>
            </a:lvl1pPr>
          </a:lstStyle>
          <a:p>
            <a:pPr>
              <a:defRPr/>
            </a:pPr>
            <a:endParaRPr lang="fr-FR"/>
          </a:p>
        </p:txBody>
      </p:sp>
      <p:sp>
        <p:nvSpPr>
          <p:cNvPr id="6" name="Rectangle 6"/>
          <p:cNvSpPr>
            <a:spLocks noGrp="1" noChangeArrowheads="1"/>
          </p:cNvSpPr>
          <p:nvPr>
            <p:ph type="sldNum" sz="quarter" idx="12"/>
          </p:nvPr>
        </p:nvSpPr>
        <p:spPr/>
        <p:txBody>
          <a:bodyPr/>
          <a:lstStyle>
            <a:lvl1pPr>
              <a:defRPr/>
            </a:lvl1pPr>
          </a:lstStyle>
          <a:p>
            <a:pPr>
              <a:defRPr/>
            </a:pPr>
            <a:fld id="{D5781D87-6925-4B53-AEB9-6A7F18074545}"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2" name="Image 4"/>
          <p:cNvPicPr>
            <a:picLocks noChangeAspect="1"/>
          </p:cNvPicPr>
          <p:nvPr userDrawn="1"/>
        </p:nvPicPr>
        <p:blipFill>
          <a:blip r:embed="rId2"/>
          <a:srcRect/>
          <a:stretch>
            <a:fillRect/>
          </a:stretch>
        </p:blipFill>
        <p:spPr bwMode="auto">
          <a:xfrm>
            <a:off x="6983413" y="-7938"/>
            <a:ext cx="2124075" cy="704851"/>
          </a:xfrm>
          <a:prstGeom prst="rect">
            <a:avLst/>
          </a:prstGeom>
          <a:noFill/>
          <a:ln w="9525">
            <a:noFill/>
            <a:miter lim="800000"/>
            <a:headEnd/>
            <a:tailEnd/>
          </a:ln>
        </p:spPr>
      </p:pic>
      <p:sp>
        <p:nvSpPr>
          <p:cNvPr id="3" name="Rectangle 4"/>
          <p:cNvSpPr>
            <a:spLocks noGrp="1" noChangeArrowheads="1"/>
          </p:cNvSpPr>
          <p:nvPr>
            <p:ph type="dt" sz="half" idx="10"/>
          </p:nvPr>
        </p:nvSpPr>
        <p:spPr/>
        <p:txBody>
          <a:bodyPr/>
          <a:lstStyle>
            <a:lvl1pPr>
              <a:defRPr/>
            </a:lvl1pPr>
          </a:lstStyle>
          <a:p>
            <a:pPr>
              <a:defRPr/>
            </a:pPr>
            <a:endParaRPr lang="fr-FR"/>
          </a:p>
        </p:txBody>
      </p:sp>
      <p:sp>
        <p:nvSpPr>
          <p:cNvPr id="4" name="Rectangle 5"/>
          <p:cNvSpPr>
            <a:spLocks noGrp="1" noChangeArrowheads="1"/>
          </p:cNvSpPr>
          <p:nvPr>
            <p:ph type="ftr" sz="quarter" idx="11"/>
          </p:nvPr>
        </p:nvSpPr>
        <p:spPr/>
        <p:txBody>
          <a:bodyPr/>
          <a:lstStyle>
            <a:lvl1pPr>
              <a:defRPr/>
            </a:lvl1pPr>
          </a:lstStyle>
          <a:p>
            <a:pPr>
              <a:defRPr/>
            </a:pPr>
            <a:endParaRPr lang="fr-FR"/>
          </a:p>
        </p:txBody>
      </p:sp>
      <p:sp>
        <p:nvSpPr>
          <p:cNvPr id="5" name="Rectangle 6"/>
          <p:cNvSpPr>
            <a:spLocks noGrp="1" noChangeArrowheads="1"/>
          </p:cNvSpPr>
          <p:nvPr>
            <p:ph type="sldNum" sz="quarter" idx="12"/>
          </p:nvPr>
        </p:nvSpPr>
        <p:spPr/>
        <p:txBody>
          <a:bodyPr/>
          <a:lstStyle>
            <a:lvl1pPr>
              <a:defRPr/>
            </a:lvl1pPr>
          </a:lstStyle>
          <a:p>
            <a:pPr>
              <a:defRPr/>
            </a:pPr>
            <a:fld id="{3DB0E64D-DA49-43D5-9BF0-E7E9FB79CBE0}"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5" name="Image 7"/>
          <p:cNvPicPr>
            <a:picLocks noChangeAspect="1"/>
          </p:cNvPicPr>
          <p:nvPr userDrawn="1"/>
        </p:nvPicPr>
        <p:blipFill>
          <a:blip r:embed="rId2"/>
          <a:srcRect/>
          <a:stretch>
            <a:fillRect/>
          </a:stretch>
        </p:blipFill>
        <p:spPr bwMode="auto">
          <a:xfrm>
            <a:off x="7019925" y="-4763"/>
            <a:ext cx="2124075" cy="704851"/>
          </a:xfrm>
          <a:prstGeom prst="rect">
            <a:avLst/>
          </a:prstGeom>
          <a:noFill/>
          <a:ln w="9525">
            <a:noFill/>
            <a:miter lim="800000"/>
            <a:headEnd/>
            <a:tailEnd/>
          </a:ln>
        </p:spPr>
      </p:pic>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6" name="Rectangle 4"/>
          <p:cNvSpPr>
            <a:spLocks noGrp="1" noChangeArrowheads="1"/>
          </p:cNvSpPr>
          <p:nvPr>
            <p:ph type="dt" sz="half" idx="10"/>
          </p:nvPr>
        </p:nvSpPr>
        <p:spPr/>
        <p:txBody>
          <a:bodyPr/>
          <a:lstStyle>
            <a:lvl1pPr>
              <a:defRPr/>
            </a:lvl1pPr>
          </a:lstStyle>
          <a:p>
            <a:pPr>
              <a:defRPr/>
            </a:pPr>
            <a:endParaRPr lang="fr-FR"/>
          </a:p>
        </p:txBody>
      </p:sp>
      <p:sp>
        <p:nvSpPr>
          <p:cNvPr id="7" name="Rectangle 5"/>
          <p:cNvSpPr>
            <a:spLocks noGrp="1" noChangeArrowheads="1"/>
          </p:cNvSpPr>
          <p:nvPr>
            <p:ph type="ftr" sz="quarter" idx="11"/>
          </p:nvPr>
        </p:nvSpPr>
        <p:spPr/>
        <p:txBody>
          <a:bodyPr/>
          <a:lstStyle>
            <a:lvl1pPr>
              <a:defRPr/>
            </a:lvl1pPr>
          </a:lstStyle>
          <a:p>
            <a:pPr>
              <a:defRPr/>
            </a:pPr>
            <a:endParaRPr lang="fr-FR"/>
          </a:p>
        </p:txBody>
      </p:sp>
      <p:sp>
        <p:nvSpPr>
          <p:cNvPr id="8" name="Rectangle 6"/>
          <p:cNvSpPr>
            <a:spLocks noGrp="1" noChangeArrowheads="1"/>
          </p:cNvSpPr>
          <p:nvPr>
            <p:ph type="sldNum" sz="quarter" idx="12"/>
          </p:nvPr>
        </p:nvSpPr>
        <p:spPr/>
        <p:txBody>
          <a:bodyPr/>
          <a:lstStyle>
            <a:lvl1pPr>
              <a:defRPr/>
            </a:lvl1pPr>
          </a:lstStyle>
          <a:p>
            <a:pPr>
              <a:defRPr/>
            </a:pPr>
            <a:fld id="{73C8400C-3486-4B0B-B14F-2D31FA50E6A2}"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BC74FE9D-7092-4EEE-A411-64CA2675EA8A}"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5364"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fr-FR"/>
          </a:p>
        </p:txBody>
      </p:sp>
      <p:sp>
        <p:nvSpPr>
          <p:cNvPr id="15365"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fr-FR"/>
          </a:p>
        </p:txBody>
      </p:sp>
      <p:sp>
        <p:nvSpPr>
          <p:cNvPr id="15366"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atin typeface="Arial" panose="020B0604020202020204" pitchFamily="34" charset="0"/>
                <a:cs typeface="Arial" panose="020B0604020202020204" pitchFamily="34" charset="0"/>
              </a:defRPr>
            </a:lvl1pPr>
          </a:lstStyle>
          <a:p>
            <a:pPr>
              <a:defRPr/>
            </a:pPr>
            <a:fld id="{C48BEAD2-9F05-420D-A7A4-9A7B8FC2B807}" type="slidenum">
              <a:rPr lang="fr-FR"/>
              <a:pPr>
                <a:defRPr/>
              </a:pPr>
              <a:t>‹N°›</a:t>
            </a:fld>
            <a:endParaRPr lang="fr-FR"/>
          </a:p>
        </p:txBody>
      </p:sp>
      <p:pic>
        <p:nvPicPr>
          <p:cNvPr id="1031" name="Picture 7" descr="power-point4"/>
          <p:cNvPicPr>
            <a:picLocks noChangeAspect="1" noChangeArrowheads="1"/>
          </p:cNvPicPr>
          <p:nvPr userDrawn="1"/>
        </p:nvPicPr>
        <p:blipFill>
          <a:blip r:embed="rId13"/>
          <a:srcRect/>
          <a:stretch>
            <a:fillRect/>
          </a:stretch>
        </p:blipFill>
        <p:spPr bwMode="auto">
          <a:xfrm>
            <a:off x="0" y="0"/>
            <a:ext cx="91440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61" r:id="rId9"/>
    <p:sldLayoutId id="2147483681" r:id="rId10"/>
    <p:sldLayoutId id="2147483682"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331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7412"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fr-FR"/>
          </a:p>
        </p:txBody>
      </p:sp>
      <p:sp>
        <p:nvSpPr>
          <p:cNvPr id="17413"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fr-FR"/>
          </a:p>
        </p:txBody>
      </p:sp>
      <p:sp>
        <p:nvSpPr>
          <p:cNvPr id="17414"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atin typeface="Arial" panose="020B0604020202020204" pitchFamily="34" charset="0"/>
                <a:cs typeface="Arial" panose="020B0604020202020204" pitchFamily="34" charset="0"/>
              </a:defRPr>
            </a:lvl1pPr>
          </a:lstStyle>
          <a:p>
            <a:pPr>
              <a:defRPr/>
            </a:pPr>
            <a:fld id="{6FA60205-18AD-4D46-8818-251EABA3A67B}" type="slidenum">
              <a:rPr lang="fr-FR"/>
              <a:pPr>
                <a:defRPr/>
              </a:pPr>
              <a:t>‹N°›</a:t>
            </a:fld>
            <a:endParaRPr lang="fr-FR"/>
          </a:p>
        </p:txBody>
      </p:sp>
      <p:pic>
        <p:nvPicPr>
          <p:cNvPr id="13319" name="Picture 7" descr="power-point5"/>
          <p:cNvPicPr>
            <a:picLocks noChangeAspect="1" noChangeArrowheads="1"/>
          </p:cNvPicPr>
          <p:nvPr userDrawn="1"/>
        </p:nvPicPr>
        <p:blipFill>
          <a:blip r:embed="rId13"/>
          <a:srcRect/>
          <a:stretch>
            <a:fillRect/>
          </a:stretch>
        </p:blipFill>
        <p:spPr bwMode="auto">
          <a:xfrm>
            <a:off x="0" y="0"/>
            <a:ext cx="9220200" cy="6934200"/>
          </a:xfrm>
          <a:prstGeom prst="rect">
            <a:avLst/>
          </a:prstGeom>
          <a:noFill/>
          <a:ln w="9525">
            <a:noFill/>
            <a:miter lim="800000"/>
            <a:headEnd/>
            <a:tailEnd/>
          </a:ln>
        </p:spPr>
      </p:pic>
      <p:pic>
        <p:nvPicPr>
          <p:cNvPr id="13320" name="Image 1"/>
          <p:cNvPicPr>
            <a:picLocks noChangeAspect="1"/>
          </p:cNvPicPr>
          <p:nvPr userDrawn="1"/>
        </p:nvPicPr>
        <p:blipFill>
          <a:blip r:embed="rId14"/>
          <a:srcRect/>
          <a:stretch>
            <a:fillRect/>
          </a:stretch>
        </p:blipFill>
        <p:spPr bwMode="auto">
          <a:xfrm>
            <a:off x="7019925" y="-4763"/>
            <a:ext cx="2124075" cy="704851"/>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hyperlink" Target="http://www.lacademie.info/" TargetMode="External"/><Relationship Id="rId5" Type="http://schemas.openxmlformats.org/officeDocument/2006/relationships/notesSlide" Target="../notesSlides/notesSlide10.xml"/><Relationship Id="rId4"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5" Type="http://schemas.openxmlformats.org/officeDocument/2006/relationships/notesSlide" Target="../notesSlides/notesSlide11.xml"/><Relationship Id="rId4"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8.xml"/><Relationship Id="rId1" Type="http://schemas.openxmlformats.org/officeDocument/2006/relationships/tags" Target="../tags/tag30.xml"/></Relationships>
</file>

<file path=ppt/slides/_rels/slide13.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5" Type="http://schemas.openxmlformats.org/officeDocument/2006/relationships/notesSlide" Target="../notesSlides/notesSlide13.xml"/><Relationship Id="rId4"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 Id="rId5" Type="http://schemas.openxmlformats.org/officeDocument/2006/relationships/notesSlide" Target="../notesSlides/notesSlide14.xml"/><Relationship Id="rId4"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notesSlide" Target="../notesSlides/notesSlide15.xml"/><Relationship Id="rId4"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slideLayout" Target="../slideLayouts/slideLayout18.xml"/><Relationship Id="rId7" Type="http://schemas.openxmlformats.org/officeDocument/2006/relationships/diagramQuickStyle" Target="../diagrams/quickStyle1.xml"/><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notesSlide" Target="../notesSlides/notesSlide16.xml"/><Relationship Id="rId9" Type="http://schemas.microsoft.com/office/2007/relationships/diagramDrawing" Target="../diagrams/drawing1.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8.xml"/><Relationship Id="rId1" Type="http://schemas.openxmlformats.org/officeDocument/2006/relationships/tags" Target="../tags/tag42.xml"/></Relationships>
</file>

<file path=ppt/slides/_rels/slide18.xml.rels><?xml version="1.0" encoding="UTF-8" standalone="yes"?>
<Relationships xmlns="http://schemas.openxmlformats.org/package/2006/relationships"><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tags" Target="../tags/tag43.xml"/><Relationship Id="rId5" Type="http://schemas.openxmlformats.org/officeDocument/2006/relationships/notesSlide" Target="../notesSlides/notesSlide18.xml"/><Relationship Id="rId4"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tags" Target="../tags/tag46.xml"/><Relationship Id="rId5" Type="http://schemas.openxmlformats.org/officeDocument/2006/relationships/notesSlide" Target="../notesSlides/notesSlide19.xml"/><Relationship Id="rId4"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image" Target="../media/image4.png"/><Relationship Id="rId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 Id="rId5" Type="http://schemas.openxmlformats.org/officeDocument/2006/relationships/notesSlide" Target="../notesSlides/notesSlide20.xml"/><Relationship Id="rId4"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tags" Target="../tags/tag52.xml"/><Relationship Id="rId5" Type="http://schemas.openxmlformats.org/officeDocument/2006/relationships/notesSlide" Target="../notesSlides/notesSlide21.xml"/><Relationship Id="rId4"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5" Type="http://schemas.openxmlformats.org/officeDocument/2006/relationships/notesSlide" Target="../notesSlides/notesSlide22.xml"/><Relationship Id="rId4"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8.xml"/><Relationship Id="rId1" Type="http://schemas.openxmlformats.org/officeDocument/2006/relationships/tags" Target="../tags/tag58.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8.xml"/><Relationship Id="rId1" Type="http://schemas.openxmlformats.org/officeDocument/2006/relationships/tags" Target="../tags/tag59.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8.xml"/><Relationship Id="rId1" Type="http://schemas.openxmlformats.org/officeDocument/2006/relationships/tags" Target="../tags/tag60.xml"/></Relationships>
</file>

<file path=ppt/slides/_rels/slide26.xml.rels><?xml version="1.0" encoding="UTF-8" standalone="yes"?>
<Relationships xmlns="http://schemas.openxmlformats.org/package/2006/relationships"><Relationship Id="rId3" Type="http://schemas.openxmlformats.org/officeDocument/2006/relationships/tags" Target="../tags/tag63.xml"/><Relationship Id="rId2" Type="http://schemas.openxmlformats.org/officeDocument/2006/relationships/tags" Target="../tags/tag62.xml"/><Relationship Id="rId1" Type="http://schemas.openxmlformats.org/officeDocument/2006/relationships/tags" Target="../tags/tag61.xml"/><Relationship Id="rId5" Type="http://schemas.openxmlformats.org/officeDocument/2006/relationships/notesSlide" Target="../notesSlides/notesSlide26.xml"/><Relationship Id="rId4"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tags" Target="../tags/tag64.xml"/><Relationship Id="rId5" Type="http://schemas.openxmlformats.org/officeDocument/2006/relationships/notesSlide" Target="../notesSlides/notesSlide27.xml"/><Relationship Id="rId4"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3" Type="http://schemas.openxmlformats.org/officeDocument/2006/relationships/tags" Target="../tags/tag69.xml"/><Relationship Id="rId2" Type="http://schemas.openxmlformats.org/officeDocument/2006/relationships/tags" Target="../tags/tag68.xml"/><Relationship Id="rId1" Type="http://schemas.openxmlformats.org/officeDocument/2006/relationships/tags" Target="../tags/tag67.xml"/><Relationship Id="rId5" Type="http://schemas.openxmlformats.org/officeDocument/2006/relationships/notesSlide" Target="../notesSlides/notesSlide28.xml"/><Relationship Id="rId4"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tags" Target="../tags/tag70.xml"/><Relationship Id="rId5" Type="http://schemas.openxmlformats.org/officeDocument/2006/relationships/notesSlide" Target="../notesSlides/notesSlide29.xml"/><Relationship Id="rId4"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3" Type="http://schemas.openxmlformats.org/officeDocument/2006/relationships/tags" Target="../tags/tag75.xml"/><Relationship Id="rId2" Type="http://schemas.openxmlformats.org/officeDocument/2006/relationships/tags" Target="../tags/tag74.xml"/><Relationship Id="rId1" Type="http://schemas.openxmlformats.org/officeDocument/2006/relationships/tags" Target="../tags/tag73.xml"/><Relationship Id="rId5" Type="http://schemas.openxmlformats.org/officeDocument/2006/relationships/notesSlide" Target="../notesSlides/notesSlide30.xml"/><Relationship Id="rId4"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3" Type="http://schemas.openxmlformats.org/officeDocument/2006/relationships/tags" Target="../tags/tag78.xml"/><Relationship Id="rId2" Type="http://schemas.openxmlformats.org/officeDocument/2006/relationships/tags" Target="../tags/tag77.xml"/><Relationship Id="rId1" Type="http://schemas.openxmlformats.org/officeDocument/2006/relationships/tags" Target="../tags/tag76.xml"/><Relationship Id="rId5" Type="http://schemas.openxmlformats.org/officeDocument/2006/relationships/notesSlide" Target="../notesSlides/notesSlide31.xml"/><Relationship Id="rId4"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3" Type="http://schemas.openxmlformats.org/officeDocument/2006/relationships/tags" Target="../tags/tag81.xml"/><Relationship Id="rId2" Type="http://schemas.openxmlformats.org/officeDocument/2006/relationships/tags" Target="../tags/tag80.xml"/><Relationship Id="rId1" Type="http://schemas.openxmlformats.org/officeDocument/2006/relationships/tags" Target="../tags/tag79.xml"/><Relationship Id="rId5" Type="http://schemas.openxmlformats.org/officeDocument/2006/relationships/notesSlide" Target="../notesSlides/notesSlide32.xml"/><Relationship Id="rId4"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3" Type="http://schemas.openxmlformats.org/officeDocument/2006/relationships/tags" Target="../tags/tag84.xml"/><Relationship Id="rId2" Type="http://schemas.openxmlformats.org/officeDocument/2006/relationships/tags" Target="../tags/tag83.xml"/><Relationship Id="rId1" Type="http://schemas.openxmlformats.org/officeDocument/2006/relationships/tags" Target="../tags/tag82.xml"/><Relationship Id="rId5" Type="http://schemas.openxmlformats.org/officeDocument/2006/relationships/notesSlide" Target="../notesSlides/notesSlide33.xml"/><Relationship Id="rId4"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3" Type="http://schemas.openxmlformats.org/officeDocument/2006/relationships/tags" Target="../tags/tag87.xml"/><Relationship Id="rId2" Type="http://schemas.openxmlformats.org/officeDocument/2006/relationships/tags" Target="../tags/tag86.xml"/><Relationship Id="rId1" Type="http://schemas.openxmlformats.org/officeDocument/2006/relationships/tags" Target="../tags/tag85.xml"/><Relationship Id="rId5" Type="http://schemas.openxmlformats.org/officeDocument/2006/relationships/notesSlide" Target="../notesSlides/notesSlide34.xml"/><Relationship Id="rId4"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3" Type="http://schemas.openxmlformats.org/officeDocument/2006/relationships/tags" Target="../tags/tag90.xml"/><Relationship Id="rId2" Type="http://schemas.openxmlformats.org/officeDocument/2006/relationships/tags" Target="../tags/tag89.xml"/><Relationship Id="rId1" Type="http://schemas.openxmlformats.org/officeDocument/2006/relationships/tags" Target="../tags/tag88.xml"/><Relationship Id="rId5" Type="http://schemas.openxmlformats.org/officeDocument/2006/relationships/notesSlide" Target="../notesSlides/notesSlide35.xml"/><Relationship Id="rId4"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3" Type="http://schemas.openxmlformats.org/officeDocument/2006/relationships/tags" Target="../tags/tag93.xml"/><Relationship Id="rId2" Type="http://schemas.openxmlformats.org/officeDocument/2006/relationships/tags" Target="../tags/tag92.xml"/><Relationship Id="rId1" Type="http://schemas.openxmlformats.org/officeDocument/2006/relationships/tags" Target="../tags/tag91.xml"/><Relationship Id="rId5" Type="http://schemas.openxmlformats.org/officeDocument/2006/relationships/notesSlide" Target="../notesSlides/notesSlide36.xml"/><Relationship Id="rId4"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3" Type="http://schemas.openxmlformats.org/officeDocument/2006/relationships/tags" Target="../tags/tag96.xml"/><Relationship Id="rId2" Type="http://schemas.openxmlformats.org/officeDocument/2006/relationships/tags" Target="../tags/tag95.xml"/><Relationship Id="rId1" Type="http://schemas.openxmlformats.org/officeDocument/2006/relationships/tags" Target="../tags/tag94.xml"/><Relationship Id="rId5" Type="http://schemas.openxmlformats.org/officeDocument/2006/relationships/notesSlide" Target="../notesSlides/notesSlide37.xml"/><Relationship Id="rId4"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98.xml"/><Relationship Id="rId1" Type="http://schemas.openxmlformats.org/officeDocument/2006/relationships/tags" Target="../tags/tag97.xml"/><Relationship Id="rId4"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100.xml"/><Relationship Id="rId1" Type="http://schemas.openxmlformats.org/officeDocument/2006/relationships/tags" Target="../tags/tag99.xml"/><Relationship Id="rId4"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3" Type="http://schemas.openxmlformats.org/officeDocument/2006/relationships/tags" Target="../tags/tag103.xml"/><Relationship Id="rId2" Type="http://schemas.openxmlformats.org/officeDocument/2006/relationships/tags" Target="../tags/tag102.xml"/><Relationship Id="rId1" Type="http://schemas.openxmlformats.org/officeDocument/2006/relationships/tags" Target="../tags/tag101.xml"/><Relationship Id="rId5" Type="http://schemas.openxmlformats.org/officeDocument/2006/relationships/notesSlide" Target="../notesSlides/notesSlide40.xml"/><Relationship Id="rId4"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3" Type="http://schemas.openxmlformats.org/officeDocument/2006/relationships/tags" Target="../tags/tag106.xml"/><Relationship Id="rId2" Type="http://schemas.openxmlformats.org/officeDocument/2006/relationships/tags" Target="../tags/tag105.xml"/><Relationship Id="rId1" Type="http://schemas.openxmlformats.org/officeDocument/2006/relationships/tags" Target="../tags/tag104.xml"/><Relationship Id="rId5" Type="http://schemas.openxmlformats.org/officeDocument/2006/relationships/notesSlide" Target="../notesSlides/notesSlide41.xml"/><Relationship Id="rId4"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3" Type="http://schemas.openxmlformats.org/officeDocument/2006/relationships/tags" Target="../tags/tag109.xml"/><Relationship Id="rId2" Type="http://schemas.openxmlformats.org/officeDocument/2006/relationships/tags" Target="../tags/tag108.xml"/><Relationship Id="rId1" Type="http://schemas.openxmlformats.org/officeDocument/2006/relationships/tags" Target="../tags/tag107.xml"/><Relationship Id="rId5" Type="http://schemas.openxmlformats.org/officeDocument/2006/relationships/notesSlide" Target="../notesSlides/notesSlide42.xml"/><Relationship Id="rId4"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3" Type="http://schemas.openxmlformats.org/officeDocument/2006/relationships/tags" Target="../tags/tag112.xml"/><Relationship Id="rId2" Type="http://schemas.openxmlformats.org/officeDocument/2006/relationships/tags" Target="../tags/tag111.xml"/><Relationship Id="rId1" Type="http://schemas.openxmlformats.org/officeDocument/2006/relationships/tags" Target="../tags/tag110.xml"/><Relationship Id="rId5" Type="http://schemas.openxmlformats.org/officeDocument/2006/relationships/notesSlide" Target="../notesSlides/notesSlide43.xml"/><Relationship Id="rId4"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3" Type="http://schemas.openxmlformats.org/officeDocument/2006/relationships/tags" Target="../tags/tag115.xml"/><Relationship Id="rId2" Type="http://schemas.openxmlformats.org/officeDocument/2006/relationships/tags" Target="../tags/tag114.xml"/><Relationship Id="rId1" Type="http://schemas.openxmlformats.org/officeDocument/2006/relationships/tags" Target="../tags/tag113.xml"/><Relationship Id="rId5" Type="http://schemas.openxmlformats.org/officeDocument/2006/relationships/notesSlide" Target="../notesSlides/notesSlide44.xml"/><Relationship Id="rId4"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3" Type="http://schemas.openxmlformats.org/officeDocument/2006/relationships/tags" Target="../tags/tag118.xml"/><Relationship Id="rId2" Type="http://schemas.openxmlformats.org/officeDocument/2006/relationships/tags" Target="../tags/tag117.xml"/><Relationship Id="rId1" Type="http://schemas.openxmlformats.org/officeDocument/2006/relationships/tags" Target="../tags/tag116.xml"/><Relationship Id="rId5" Type="http://schemas.openxmlformats.org/officeDocument/2006/relationships/notesSlide" Target="../notesSlides/notesSlide45.xml"/><Relationship Id="rId4" Type="http://schemas.openxmlformats.org/officeDocument/2006/relationships/slideLayout" Target="../slideLayouts/slideLayout18.xml"/></Relationships>
</file>

<file path=ppt/slides/_rels/slide46.xml.rels><?xml version="1.0" encoding="UTF-8" standalone="yes"?>
<Relationships xmlns="http://schemas.openxmlformats.org/package/2006/relationships"><Relationship Id="rId3" Type="http://schemas.openxmlformats.org/officeDocument/2006/relationships/tags" Target="../tags/tag121.xml"/><Relationship Id="rId2" Type="http://schemas.openxmlformats.org/officeDocument/2006/relationships/tags" Target="../tags/tag120.xml"/><Relationship Id="rId1" Type="http://schemas.openxmlformats.org/officeDocument/2006/relationships/tags" Target="../tags/tag119.xml"/><Relationship Id="rId5" Type="http://schemas.openxmlformats.org/officeDocument/2006/relationships/notesSlide" Target="../notesSlides/notesSlide46.xml"/><Relationship Id="rId4" Type="http://schemas.openxmlformats.org/officeDocument/2006/relationships/slideLayout" Target="../slideLayouts/slideLayout18.xml"/></Relationships>
</file>

<file path=ppt/slides/_rels/slide47.xml.rels><?xml version="1.0" encoding="UTF-8" standalone="yes"?>
<Relationships xmlns="http://schemas.openxmlformats.org/package/2006/relationships"><Relationship Id="rId3" Type="http://schemas.openxmlformats.org/officeDocument/2006/relationships/tags" Target="../tags/tag124.xml"/><Relationship Id="rId2" Type="http://schemas.openxmlformats.org/officeDocument/2006/relationships/tags" Target="../tags/tag123.xml"/><Relationship Id="rId1" Type="http://schemas.openxmlformats.org/officeDocument/2006/relationships/tags" Target="../tags/tag122.xml"/><Relationship Id="rId5" Type="http://schemas.openxmlformats.org/officeDocument/2006/relationships/notesSlide" Target="../notesSlides/notesSlide47.xml"/><Relationship Id="rId4" Type="http://schemas.openxmlformats.org/officeDocument/2006/relationships/slideLayout" Target="../slideLayouts/slideLayout18.xml"/></Relationships>
</file>

<file path=ppt/slides/_rels/slide48.xml.rels><?xml version="1.0" encoding="UTF-8" standalone="yes"?>
<Relationships xmlns="http://schemas.openxmlformats.org/package/2006/relationships"><Relationship Id="rId3" Type="http://schemas.openxmlformats.org/officeDocument/2006/relationships/tags" Target="../tags/tag127.xml"/><Relationship Id="rId2" Type="http://schemas.openxmlformats.org/officeDocument/2006/relationships/tags" Target="../tags/tag126.xml"/><Relationship Id="rId1" Type="http://schemas.openxmlformats.org/officeDocument/2006/relationships/tags" Target="../tags/tag125.xml"/><Relationship Id="rId5" Type="http://schemas.openxmlformats.org/officeDocument/2006/relationships/notesSlide" Target="../notesSlides/notesSlide48.xml"/><Relationship Id="rId4" Type="http://schemas.openxmlformats.org/officeDocument/2006/relationships/slideLayout" Target="../slideLayouts/slideLayout18.xml"/></Relationships>
</file>

<file path=ppt/slides/_rels/slide49.xml.rels><?xml version="1.0" encoding="UTF-8" standalone="yes"?>
<Relationships xmlns="http://schemas.openxmlformats.org/package/2006/relationships"><Relationship Id="rId3" Type="http://schemas.openxmlformats.org/officeDocument/2006/relationships/tags" Target="../tags/tag130.xml"/><Relationship Id="rId2" Type="http://schemas.openxmlformats.org/officeDocument/2006/relationships/tags" Target="../tags/tag129.xml"/><Relationship Id="rId1" Type="http://schemas.openxmlformats.org/officeDocument/2006/relationships/tags" Target="../tags/tag128.xml"/><Relationship Id="rId5" Type="http://schemas.openxmlformats.org/officeDocument/2006/relationships/notesSlide" Target="../notesSlides/notesSlide49.xml"/><Relationship Id="rId4"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5" Type="http://schemas.openxmlformats.org/officeDocument/2006/relationships/notesSlide" Target="../notesSlides/notesSlide5.xml"/><Relationship Id="rId4"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3" Type="http://schemas.openxmlformats.org/officeDocument/2006/relationships/tags" Target="../tags/tag133.xml"/><Relationship Id="rId2" Type="http://schemas.openxmlformats.org/officeDocument/2006/relationships/tags" Target="../tags/tag132.xml"/><Relationship Id="rId1" Type="http://schemas.openxmlformats.org/officeDocument/2006/relationships/tags" Target="../tags/tag131.xml"/><Relationship Id="rId5" Type="http://schemas.openxmlformats.org/officeDocument/2006/relationships/notesSlide" Target="../notesSlides/notesSlide50.xml"/><Relationship Id="rId4" Type="http://schemas.openxmlformats.org/officeDocument/2006/relationships/slideLayout" Target="../slideLayouts/slideLayout18.xml"/></Relationships>
</file>

<file path=ppt/slides/_rels/slide51.xml.rels><?xml version="1.0" encoding="UTF-8" standalone="yes"?>
<Relationships xmlns="http://schemas.openxmlformats.org/package/2006/relationships"><Relationship Id="rId3" Type="http://schemas.openxmlformats.org/officeDocument/2006/relationships/tags" Target="../tags/tag136.xml"/><Relationship Id="rId2" Type="http://schemas.openxmlformats.org/officeDocument/2006/relationships/tags" Target="../tags/tag135.xml"/><Relationship Id="rId1" Type="http://schemas.openxmlformats.org/officeDocument/2006/relationships/tags" Target="../tags/tag134.xml"/><Relationship Id="rId5" Type="http://schemas.openxmlformats.org/officeDocument/2006/relationships/notesSlide" Target="../notesSlides/notesSlide51.xml"/><Relationship Id="rId4" Type="http://schemas.openxmlformats.org/officeDocument/2006/relationships/slideLayout" Target="../slideLayouts/slideLayout18.xml"/></Relationships>
</file>

<file path=ppt/slides/_rels/slide52.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138.xml"/><Relationship Id="rId1" Type="http://schemas.openxmlformats.org/officeDocument/2006/relationships/tags" Target="../tags/tag137.xml"/><Relationship Id="rId5" Type="http://schemas.openxmlformats.org/officeDocument/2006/relationships/image" Target="../media/image5.png"/><Relationship Id="rId4"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3" Type="http://schemas.openxmlformats.org/officeDocument/2006/relationships/tags" Target="../tags/tag141.xml"/><Relationship Id="rId2" Type="http://schemas.openxmlformats.org/officeDocument/2006/relationships/tags" Target="../tags/tag140.xml"/><Relationship Id="rId1" Type="http://schemas.openxmlformats.org/officeDocument/2006/relationships/tags" Target="../tags/tag139.xml"/><Relationship Id="rId5" Type="http://schemas.openxmlformats.org/officeDocument/2006/relationships/notesSlide" Target="../notesSlides/notesSlide53.xml"/><Relationship Id="rId4" Type="http://schemas.openxmlformats.org/officeDocument/2006/relationships/slideLayout" Target="../slideLayouts/slideLayout18.xml"/></Relationships>
</file>

<file path=ppt/slides/_rels/slide54.xml.rels><?xml version="1.0" encoding="UTF-8" standalone="yes"?>
<Relationships xmlns="http://schemas.openxmlformats.org/package/2006/relationships"><Relationship Id="rId3" Type="http://schemas.openxmlformats.org/officeDocument/2006/relationships/tags" Target="../tags/tag144.xml"/><Relationship Id="rId2" Type="http://schemas.openxmlformats.org/officeDocument/2006/relationships/tags" Target="../tags/tag143.xml"/><Relationship Id="rId1" Type="http://schemas.openxmlformats.org/officeDocument/2006/relationships/tags" Target="../tags/tag142.xml"/><Relationship Id="rId5" Type="http://schemas.openxmlformats.org/officeDocument/2006/relationships/notesSlide" Target="../notesSlides/notesSlide54.xml"/><Relationship Id="rId4" Type="http://schemas.openxmlformats.org/officeDocument/2006/relationships/slideLayout" Target="../slideLayouts/slideLayout18.xml"/></Relationships>
</file>

<file path=ppt/slides/_rels/slide55.xml.rels><?xml version="1.0" encoding="UTF-8" standalone="yes"?>
<Relationships xmlns="http://schemas.openxmlformats.org/package/2006/relationships"><Relationship Id="rId3" Type="http://schemas.openxmlformats.org/officeDocument/2006/relationships/tags" Target="../tags/tag147.xml"/><Relationship Id="rId2" Type="http://schemas.openxmlformats.org/officeDocument/2006/relationships/tags" Target="../tags/tag146.xml"/><Relationship Id="rId1" Type="http://schemas.openxmlformats.org/officeDocument/2006/relationships/tags" Target="../tags/tag145.xml"/><Relationship Id="rId5" Type="http://schemas.openxmlformats.org/officeDocument/2006/relationships/notesSlide" Target="../notesSlides/notesSlide55.xml"/><Relationship Id="rId4" Type="http://schemas.openxmlformats.org/officeDocument/2006/relationships/slideLayout" Target="../slideLayouts/slideLayout18.xml"/></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56.xml"/><Relationship Id="rId2" Type="http://schemas.openxmlformats.org/officeDocument/2006/relationships/slideLayout" Target="../slideLayouts/slideLayout18.xml"/><Relationship Id="rId1" Type="http://schemas.openxmlformats.org/officeDocument/2006/relationships/tags" Target="../tags/tag148.xml"/></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7.xml"/><Relationship Id="rId2" Type="http://schemas.openxmlformats.org/officeDocument/2006/relationships/slideLayout" Target="../slideLayouts/slideLayout18.xml"/><Relationship Id="rId1" Type="http://schemas.openxmlformats.org/officeDocument/2006/relationships/tags" Target="../tags/tag149.xml"/></Relationships>
</file>

<file path=ppt/slides/_rels/slide58.xml.rels><?xml version="1.0" encoding="UTF-8" standalone="yes"?>
<Relationships xmlns="http://schemas.openxmlformats.org/package/2006/relationships"><Relationship Id="rId3" Type="http://schemas.openxmlformats.org/officeDocument/2006/relationships/tags" Target="../tags/tag152.xml"/><Relationship Id="rId2" Type="http://schemas.openxmlformats.org/officeDocument/2006/relationships/tags" Target="../tags/tag151.xml"/><Relationship Id="rId1" Type="http://schemas.openxmlformats.org/officeDocument/2006/relationships/tags" Target="../tags/tag150.xml"/><Relationship Id="rId5" Type="http://schemas.openxmlformats.org/officeDocument/2006/relationships/notesSlide" Target="../notesSlides/notesSlide58.xml"/><Relationship Id="rId4" Type="http://schemas.openxmlformats.org/officeDocument/2006/relationships/slideLayout" Target="../slideLayouts/slideLayout18.xml"/></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9.xml"/><Relationship Id="rId2" Type="http://schemas.openxmlformats.org/officeDocument/2006/relationships/slideLayout" Target="../slideLayouts/slideLayout12.xml"/><Relationship Id="rId1" Type="http://schemas.openxmlformats.org/officeDocument/2006/relationships/tags" Target="../tags/tag153.xml"/></Relationships>
</file>

<file path=ppt/slides/_rels/slide6.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5" Type="http://schemas.openxmlformats.org/officeDocument/2006/relationships/notesSlide" Target="../notesSlides/notesSlide6.xml"/><Relationship Id="rId4" Type="http://schemas.openxmlformats.org/officeDocument/2006/relationships/slideLayout" Target="../slideLayouts/slideLayout18.xml"/></Relationships>
</file>

<file path=ppt/slides/_rels/slide60.xml.rels><?xml version="1.0" encoding="UTF-8" standalone="yes"?>
<Relationships xmlns="http://schemas.openxmlformats.org/package/2006/relationships"><Relationship Id="rId3" Type="http://schemas.openxmlformats.org/officeDocument/2006/relationships/slideLayout" Target="../slideLayouts/slideLayout18.xml"/><Relationship Id="rId7" Type="http://schemas.openxmlformats.org/officeDocument/2006/relationships/image" Target="../media/image4.png"/><Relationship Id="rId2" Type="http://schemas.openxmlformats.org/officeDocument/2006/relationships/tags" Target="../tags/tag155.xml"/><Relationship Id="rId1" Type="http://schemas.openxmlformats.org/officeDocument/2006/relationships/tags" Target="../tags/tag154.xml"/><Relationship Id="rId6" Type="http://schemas.openxmlformats.org/officeDocument/2006/relationships/hyperlink" Target="mailto:mlg@incivo.net" TargetMode="External"/><Relationship Id="rId5" Type="http://schemas.openxmlformats.org/officeDocument/2006/relationships/hyperlink" Target="mailto:jla@incivo.net" TargetMode="External"/><Relationship Id="rId4" Type="http://schemas.openxmlformats.org/officeDocument/2006/relationships/notesSlide" Target="../notesSlides/notesSlide60.xml"/></Relationships>
</file>

<file path=ppt/slides/_rels/slide7.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notesSlide" Target="../notesSlides/notesSlide7.xml"/><Relationship Id="rId4"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5" Type="http://schemas.openxmlformats.org/officeDocument/2006/relationships/notesSlide" Target="../notesSlides/notesSlide8.xml"/><Relationship Id="rId4"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5" Type="http://schemas.openxmlformats.org/officeDocument/2006/relationships/notesSlide" Target="../notesSlides/notesSlide9.xml"/><Relationship Id="rId4"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 Box 4"/>
          <p:cNvSpPr txBox="1">
            <a:spLocks noChangeArrowheads="1"/>
          </p:cNvSpPr>
          <p:nvPr>
            <p:custDataLst>
              <p:tags r:id="rId1"/>
            </p:custDataLst>
          </p:nvPr>
        </p:nvSpPr>
        <p:spPr bwMode="auto">
          <a:xfrm>
            <a:off x="2514600" y="1752600"/>
            <a:ext cx="6400800" cy="396875"/>
          </a:xfrm>
          <a:prstGeom prst="rect">
            <a:avLst/>
          </a:prstGeom>
          <a:noFill/>
          <a:ln w="9525">
            <a:noFill/>
            <a:miter lim="800000"/>
            <a:headEnd/>
            <a:tailEnd/>
          </a:ln>
        </p:spPr>
        <p:txBody>
          <a:bodyPr>
            <a:spAutoFit/>
          </a:bodyPr>
          <a:lstStyle/>
          <a:p>
            <a:pPr algn="r">
              <a:spcBef>
                <a:spcPct val="50000"/>
              </a:spcBef>
            </a:pPr>
            <a:r>
              <a:rPr lang="fr-FR" sz="2000" b="1">
                <a:solidFill>
                  <a:schemeClr val="bg1"/>
                </a:solidFill>
                <a:latin typeface="Myriad Condensed Web"/>
              </a:rPr>
              <a:t>10 décembre 2013</a:t>
            </a:r>
          </a:p>
        </p:txBody>
      </p:sp>
      <p:sp>
        <p:nvSpPr>
          <p:cNvPr id="27650" name="Text Box 6"/>
          <p:cNvSpPr txBox="1">
            <a:spLocks noChangeArrowheads="1"/>
          </p:cNvSpPr>
          <p:nvPr>
            <p:custDataLst>
              <p:tags r:id="rId2"/>
            </p:custDataLst>
          </p:nvPr>
        </p:nvSpPr>
        <p:spPr bwMode="auto">
          <a:xfrm>
            <a:off x="76200" y="2743200"/>
            <a:ext cx="9144000" cy="2862263"/>
          </a:xfrm>
          <a:prstGeom prst="rect">
            <a:avLst/>
          </a:prstGeom>
          <a:noFill/>
          <a:ln w="9525">
            <a:noFill/>
            <a:miter lim="800000"/>
            <a:headEnd/>
            <a:tailEnd/>
          </a:ln>
        </p:spPr>
        <p:txBody>
          <a:bodyPr>
            <a:spAutoFit/>
          </a:bodyPr>
          <a:lstStyle/>
          <a:p>
            <a:pPr>
              <a:spcBef>
                <a:spcPct val="50000"/>
              </a:spcBef>
            </a:pPr>
            <a:r>
              <a:rPr lang="fr-FR" sz="4400" b="1">
                <a:solidFill>
                  <a:schemeClr val="bg1"/>
                </a:solidFill>
                <a:latin typeface="Myriad Condensed Web"/>
              </a:rPr>
              <a:t>Fichier des Ecritures Comptables  et ERP : 						  				  </a:t>
            </a:r>
            <a:r>
              <a:rPr lang="fr-FR" sz="4000" b="1" i="1">
                <a:solidFill>
                  <a:schemeClr val="bg1"/>
                </a:solidFill>
                <a:latin typeface="Myriad Condensed Web"/>
              </a:rPr>
              <a:t>un mariage difficile ?</a:t>
            </a:r>
          </a:p>
          <a:p>
            <a:pPr>
              <a:spcBef>
                <a:spcPct val="50000"/>
              </a:spcBef>
            </a:pPr>
            <a:endParaRPr lang="fr-FR" sz="3200" b="1" i="1">
              <a:solidFill>
                <a:schemeClr val="bg1"/>
              </a:solidFill>
              <a:latin typeface="Myriad Condensed Web"/>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2. OBLIGATIONS DES CONTRIBUABLES</a:t>
            </a:r>
            <a:br>
              <a:rPr lang="fr-FR" sz="2600" b="1" smtClean="0">
                <a:solidFill>
                  <a:schemeClr val="bg1"/>
                </a:solidFill>
                <a:latin typeface="Myriad Condensed Web"/>
              </a:rPr>
            </a:br>
            <a:r>
              <a:rPr lang="fr-FR" sz="2600" b="1" smtClean="0">
                <a:solidFill>
                  <a:schemeClr val="bg1"/>
                </a:solidFill>
                <a:latin typeface="Myriad Condensed Web"/>
              </a:rPr>
              <a:t>								</a:t>
            </a:r>
            <a:r>
              <a:rPr lang="fr-FR" sz="2600" b="1" i="1" smtClean="0">
                <a:solidFill>
                  <a:schemeClr val="bg1"/>
                </a:solidFill>
                <a:latin typeface="Myriad Condensed Web"/>
              </a:rPr>
              <a:t>objet</a:t>
            </a:r>
          </a:p>
        </p:txBody>
      </p:sp>
      <p:sp>
        <p:nvSpPr>
          <p:cNvPr id="46082" name="Rectangle 3"/>
          <p:cNvSpPr txBox="1">
            <a:spLocks noChangeArrowheads="1"/>
          </p:cNvSpPr>
          <p:nvPr>
            <p:custDataLst>
              <p:tags r:id="rId2"/>
            </p:custDataLst>
          </p:nvPr>
        </p:nvSpPr>
        <p:spPr bwMode="auto">
          <a:xfrm>
            <a:off x="241300" y="26670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46083" name="Rectangle 3"/>
          <p:cNvSpPr txBox="1">
            <a:spLocks noChangeArrowheads="1"/>
          </p:cNvSpPr>
          <p:nvPr>
            <p:custDataLst>
              <p:tags r:id="rId3"/>
            </p:custDataLst>
          </p:nvPr>
        </p:nvSpPr>
        <p:spPr bwMode="auto">
          <a:xfrm>
            <a:off x="482600" y="3048000"/>
            <a:ext cx="8175625" cy="3586163"/>
          </a:xfrm>
          <a:prstGeom prst="rect">
            <a:avLst/>
          </a:prstGeom>
          <a:noFill/>
          <a:ln w="9525">
            <a:noFill/>
            <a:miter lim="800000"/>
            <a:headEnd/>
            <a:tailEnd/>
          </a:ln>
        </p:spPr>
        <p:txBody>
          <a:bodyPr/>
          <a:lstStyle/>
          <a:p>
            <a:pPr marL="342900" indent="-342900">
              <a:spcBef>
                <a:spcPct val="20000"/>
              </a:spcBef>
            </a:pPr>
            <a:endParaRPr lang="fr-FR" sz="1400" b="1">
              <a:solidFill>
                <a:srgbClr val="FF0000"/>
              </a:solidFill>
            </a:endParaRPr>
          </a:p>
          <a:p>
            <a:pPr lvl="1" algn="just">
              <a:spcBef>
                <a:spcPts val="600"/>
              </a:spcBef>
              <a:spcAft>
                <a:spcPts val="600"/>
              </a:spcAft>
            </a:pPr>
            <a:r>
              <a:rPr lang="fr-FR" b="1"/>
              <a:t>L’obligation de présentation vise le fichier des écritures comptables</a:t>
            </a:r>
            <a:endParaRPr lang="fr-FR"/>
          </a:p>
          <a:p>
            <a:pPr lvl="1" algn="just">
              <a:spcBef>
                <a:spcPts val="600"/>
              </a:spcBef>
              <a:spcAft>
                <a:spcPts val="600"/>
              </a:spcAft>
              <a:buFont typeface="Wingdings" pitchFamily="2" charset="2"/>
              <a:buChar char="Ø"/>
            </a:pPr>
            <a:r>
              <a:rPr lang="fr-FR">
                <a:solidFill>
                  <a:srgbClr val="C00000"/>
                </a:solidFill>
              </a:rPr>
              <a:t>Pour mémoire*, les </a:t>
            </a:r>
            <a:r>
              <a:rPr lang="fr-FR">
                <a:solidFill>
                  <a:srgbClr val="9C9CDF"/>
                </a:solidFill>
              </a:rPr>
              <a:t>entreprises industrielles et commerciales </a:t>
            </a:r>
            <a:r>
              <a:rPr lang="fr-FR">
                <a:solidFill>
                  <a:srgbClr val="C00000"/>
                </a:solidFill>
              </a:rPr>
              <a:t>sont tenues en sus d’archiver et de présenter, en cas de contrôle fiscal informatisé, les documents comptables suivants :</a:t>
            </a:r>
          </a:p>
          <a:p>
            <a:pPr marL="1143000" lvl="2" indent="-285750" algn="just">
              <a:spcBef>
                <a:spcPts val="600"/>
              </a:spcBef>
              <a:spcAft>
                <a:spcPts val="600"/>
              </a:spcAft>
              <a:buFont typeface="Arial" charset="0"/>
              <a:buChar char="•"/>
            </a:pPr>
            <a:r>
              <a:rPr lang="fr-FR" i="1">
                <a:solidFill>
                  <a:srgbClr val="C00000"/>
                </a:solidFill>
              </a:rPr>
              <a:t>livre-journal, grand-livre, livre d’inventaire, description de l’organisation et des procédures comptables </a:t>
            </a:r>
          </a:p>
          <a:p>
            <a:pPr marL="1314450" lvl="3" algn="just">
              <a:spcBef>
                <a:spcPts val="600"/>
              </a:spcBef>
              <a:spcAft>
                <a:spcPts val="600"/>
              </a:spcAft>
            </a:pPr>
            <a:endParaRPr lang="fr-FR" sz="1600"/>
          </a:p>
          <a:p>
            <a:pPr lvl="1" algn="just">
              <a:spcBef>
                <a:spcPts val="600"/>
              </a:spcBef>
              <a:spcAft>
                <a:spcPts val="600"/>
              </a:spcAft>
            </a:pPr>
            <a:r>
              <a:rPr lang="fr-FR" sz="1000" i="1">
                <a:solidFill>
                  <a:srgbClr val="C00000"/>
                </a:solidFill>
              </a:rPr>
              <a:t>(* pour plus d’information voir le cahier N°20 de l’Académie des Sciences et Techniques Comptables et Financières – </a:t>
            </a:r>
            <a:r>
              <a:rPr lang="fr-FR" sz="1000" i="1">
                <a:solidFill>
                  <a:srgbClr val="C00000"/>
                </a:solidFill>
                <a:hlinkClick r:id="rId6"/>
              </a:rPr>
              <a:t>www.lacademie.info</a:t>
            </a:r>
            <a:r>
              <a:rPr lang="fr-FR" sz="1000" i="1">
                <a:solidFill>
                  <a:srgbClr val="C00000"/>
                </a:solidFill>
              </a:rPr>
              <a:t> - et le dossier de la Revue Fiduciaire Comptable n° 408)</a:t>
            </a:r>
            <a:endParaRPr lang="pt-BR" sz="1000" i="1">
              <a:solidFill>
                <a:srgbClr val="C00000"/>
              </a:solidFill>
            </a:endParaRPr>
          </a:p>
          <a:p>
            <a:pPr lvl="1">
              <a:spcBef>
                <a:spcPts val="600"/>
              </a:spcBef>
              <a:spcAft>
                <a:spcPts val="600"/>
              </a:spcAft>
            </a:pPr>
            <a:r>
              <a:rPr lang="fr-FR"/>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2. OBLIGATIONS DES CONTRIBUABLES</a:t>
            </a:r>
            <a:br>
              <a:rPr lang="fr-FR" sz="2600" b="1" smtClean="0">
                <a:solidFill>
                  <a:schemeClr val="bg1"/>
                </a:solidFill>
                <a:latin typeface="Myriad Condensed Web"/>
              </a:rPr>
            </a:br>
            <a:r>
              <a:rPr lang="fr-FR" sz="2600" b="1" smtClean="0">
                <a:solidFill>
                  <a:schemeClr val="bg1"/>
                </a:solidFill>
                <a:latin typeface="Myriad Condensed Web"/>
              </a:rPr>
              <a:t>				</a:t>
            </a:r>
            <a:r>
              <a:rPr lang="fr-FR" sz="2600" b="1" i="1" smtClean="0">
                <a:solidFill>
                  <a:schemeClr val="bg1"/>
                </a:solidFill>
                <a:latin typeface="Myriad Condensed Web"/>
              </a:rPr>
              <a:t>date d’application : en pratique</a:t>
            </a:r>
          </a:p>
        </p:txBody>
      </p:sp>
      <p:sp>
        <p:nvSpPr>
          <p:cNvPr id="48130" name="Rectangle 3"/>
          <p:cNvSpPr txBox="1">
            <a:spLocks noChangeArrowheads="1"/>
          </p:cNvSpPr>
          <p:nvPr>
            <p:custDataLst>
              <p:tags r:id="rId2"/>
            </p:custDataLst>
          </p:nvPr>
        </p:nvSpPr>
        <p:spPr bwMode="auto">
          <a:xfrm>
            <a:off x="241300" y="2886075"/>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6" name="Rectangle 3"/>
          <p:cNvSpPr txBox="1">
            <a:spLocks noChangeArrowheads="1"/>
          </p:cNvSpPr>
          <p:nvPr>
            <p:custDataLst>
              <p:tags r:id="rId3"/>
            </p:custDataLst>
          </p:nvPr>
        </p:nvSpPr>
        <p:spPr>
          <a:xfrm>
            <a:off x="482600" y="2886075"/>
            <a:ext cx="8175625" cy="3586163"/>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Tx/>
              <a:buNone/>
              <a:defRPr/>
            </a:pPr>
            <a:endParaRPr lang="fr-FR" sz="1400" b="1" kern="0" dirty="0" smtClean="0">
              <a:solidFill>
                <a:srgbClr val="FF0000"/>
              </a:solidFill>
            </a:endParaRPr>
          </a:p>
          <a:p>
            <a:pPr lvl="1" eaLnBrk="1" hangingPunct="1">
              <a:spcBef>
                <a:spcPts val="600"/>
              </a:spcBef>
              <a:spcAft>
                <a:spcPts val="600"/>
              </a:spcAft>
              <a:buFontTx/>
              <a:buNone/>
              <a:defRPr/>
            </a:pPr>
            <a:r>
              <a:rPr lang="fr-FR" sz="1800" kern="0" dirty="0" smtClean="0">
                <a:cs typeface="Arial" panose="020B0604020202020204" pitchFamily="34" charset="0"/>
              </a:rPr>
              <a:t>  </a:t>
            </a:r>
          </a:p>
        </p:txBody>
      </p:sp>
      <p:graphicFrame>
        <p:nvGraphicFramePr>
          <p:cNvPr id="50205" name="Group 29"/>
          <p:cNvGraphicFramePr>
            <a:graphicFrameLocks noGrp="1"/>
          </p:cNvGraphicFramePr>
          <p:nvPr/>
        </p:nvGraphicFramePr>
        <p:xfrm>
          <a:off x="838200" y="2743200"/>
          <a:ext cx="7620000" cy="3352800"/>
        </p:xfrm>
        <a:graphic>
          <a:graphicData uri="http://schemas.openxmlformats.org/drawingml/2006/table">
            <a:tbl>
              <a:tblPr/>
              <a:tblGrid>
                <a:gridCol w="3787775"/>
                <a:gridCol w="1916113"/>
                <a:gridCol w="1916112"/>
              </a:tblGrid>
              <a:tr h="214313">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FFFFFF"/>
                          </a:solidFill>
                          <a:effectLst/>
                          <a:latin typeface="Calibri" pitchFamily="34" charset="0"/>
                          <a:cs typeface="Arial" charset="0"/>
                        </a:rPr>
                        <a:t>APPLICATION DES NOUVELLES DISPOSITIONS DE PRÉSENTATION DES ÉCRITURES COMPTABLES</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2F75B5"/>
                    </a:solidFill>
                  </a:tcPr>
                </a:tc>
                <a:tc hMerge="1">
                  <a:txBody>
                    <a:bodyPr/>
                    <a:lstStyle/>
                    <a:p>
                      <a:endParaRPr lang="fr-FR"/>
                    </a:p>
                  </a:txBody>
                  <a:tcPr/>
                </a:tc>
                <a:tc hMerge="1">
                  <a:txBody>
                    <a:bodyPr/>
                    <a:lstStyle/>
                    <a:p>
                      <a:endParaRPr lang="fr-FR"/>
                    </a:p>
                  </a:txBody>
                  <a:tcPr/>
                </a:tc>
              </a:tr>
              <a:tr h="644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rgbClr val="000000"/>
                          </a:solidFill>
                          <a:effectLst/>
                          <a:latin typeface="Calibri" pitchFamily="34" charset="0"/>
                          <a:cs typeface="Arial" charset="0"/>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200" b="0" i="0" u="none" strike="noStrike" cap="none" normalizeH="0" baseline="0" dirty="0" smtClean="0">
                          <a:ln>
                            <a:noFill/>
                          </a:ln>
                          <a:solidFill>
                            <a:srgbClr val="000000"/>
                          </a:solidFill>
                          <a:effectLst/>
                          <a:latin typeface="Calibri" pitchFamily="34" charset="0"/>
                          <a:cs typeface="Arial" charset="0"/>
                        </a:rPr>
                        <a:t>Exercices clos </a:t>
                      </a:r>
                      <a:r>
                        <a:rPr kumimoji="0" lang="fr-FR" sz="1200" b="1" i="0" u="none" strike="noStrike" cap="none" normalizeH="0" baseline="0" dirty="0" smtClean="0">
                          <a:ln>
                            <a:noFill/>
                          </a:ln>
                          <a:solidFill>
                            <a:srgbClr val="000000"/>
                          </a:solidFill>
                          <a:effectLst/>
                          <a:latin typeface="Calibri" pitchFamily="34" charset="0"/>
                          <a:cs typeface="Arial" charset="0"/>
                        </a:rPr>
                        <a:t>avan</a:t>
                      </a:r>
                      <a:r>
                        <a:rPr kumimoji="0" lang="fr-FR" sz="1200" b="0" i="0" u="none" strike="noStrike" cap="none" normalizeH="0" baseline="0" dirty="0" smtClean="0">
                          <a:ln>
                            <a:noFill/>
                          </a:ln>
                          <a:solidFill>
                            <a:srgbClr val="000000"/>
                          </a:solidFill>
                          <a:effectLst/>
                          <a:latin typeface="Calibri" pitchFamily="34" charset="0"/>
                          <a:cs typeface="Arial" charset="0"/>
                        </a:rPr>
                        <a:t>t le 1</a:t>
                      </a:r>
                      <a:r>
                        <a:rPr kumimoji="0" lang="fr-FR" sz="1200" b="0" i="0" u="none" strike="noStrike" kern="1200" cap="none" normalizeH="0" baseline="30000" dirty="0" smtClean="0">
                          <a:ln>
                            <a:noFill/>
                          </a:ln>
                          <a:solidFill>
                            <a:srgbClr val="000000"/>
                          </a:solidFill>
                          <a:effectLst/>
                          <a:latin typeface="Calibri" pitchFamily="34" charset="0"/>
                          <a:ea typeface="+mn-ea"/>
                          <a:cs typeface="Arial" charset="0"/>
                        </a:rPr>
                        <a:t>er</a:t>
                      </a:r>
                      <a:r>
                        <a:rPr kumimoji="0" lang="fr-FR" sz="1200" b="0" i="0" u="none" strike="noStrike" cap="none" normalizeH="0" baseline="0" dirty="0" smtClean="0">
                          <a:ln>
                            <a:noFill/>
                          </a:ln>
                          <a:solidFill>
                            <a:srgbClr val="000000"/>
                          </a:solidFill>
                          <a:effectLst/>
                          <a:latin typeface="Calibri" pitchFamily="34" charset="0"/>
                          <a:cs typeface="Arial" charset="0"/>
                        </a:rPr>
                        <a:t> janvier 2013</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200" b="0" i="0" u="none" strike="noStrike" cap="none" normalizeH="0" baseline="0" dirty="0" smtClean="0">
                          <a:ln>
                            <a:noFill/>
                          </a:ln>
                          <a:solidFill>
                            <a:srgbClr val="000000"/>
                          </a:solidFill>
                          <a:effectLst/>
                          <a:latin typeface="Calibri" pitchFamily="34" charset="0"/>
                          <a:cs typeface="Arial" charset="0"/>
                        </a:rPr>
                        <a:t>Exercices clos </a:t>
                      </a:r>
                      <a:r>
                        <a:rPr kumimoji="0" lang="fr-FR" sz="1200" b="1" i="0" u="none" strike="noStrike" cap="none" normalizeH="0" baseline="0" dirty="0" smtClean="0">
                          <a:ln>
                            <a:noFill/>
                          </a:ln>
                          <a:solidFill>
                            <a:srgbClr val="000000"/>
                          </a:solidFill>
                          <a:effectLst/>
                          <a:latin typeface="Calibri" pitchFamily="34" charset="0"/>
                          <a:cs typeface="Arial" charset="0"/>
                        </a:rPr>
                        <a:t>à compter</a:t>
                      </a:r>
                      <a:r>
                        <a:rPr kumimoji="0" lang="fr-FR" sz="1200" b="0" i="0" u="none" strike="noStrike" cap="none" normalizeH="0" baseline="0" dirty="0" smtClean="0">
                          <a:ln>
                            <a:noFill/>
                          </a:ln>
                          <a:solidFill>
                            <a:srgbClr val="000000"/>
                          </a:solidFill>
                          <a:effectLst/>
                          <a:latin typeface="Calibri" pitchFamily="34" charset="0"/>
                          <a:cs typeface="Arial" charset="0"/>
                        </a:rPr>
                        <a:t> du 1</a:t>
                      </a:r>
                      <a:r>
                        <a:rPr kumimoji="0" lang="fr-FR" sz="1200" b="0" i="0" u="none" strike="noStrike" kern="1200" cap="none" normalizeH="0" baseline="30000" dirty="0" smtClean="0">
                          <a:ln>
                            <a:noFill/>
                          </a:ln>
                          <a:solidFill>
                            <a:srgbClr val="000000"/>
                          </a:solidFill>
                          <a:effectLst/>
                          <a:latin typeface="Calibri" pitchFamily="34" charset="0"/>
                          <a:ea typeface="+mn-ea"/>
                          <a:cs typeface="Arial" charset="0"/>
                        </a:rPr>
                        <a:t>er</a:t>
                      </a:r>
                      <a:r>
                        <a:rPr kumimoji="0" lang="fr-FR" sz="1200" b="0" i="0" u="none" strike="noStrike" cap="none" normalizeH="0" baseline="0" dirty="0" smtClean="0">
                          <a:ln>
                            <a:noFill/>
                          </a:ln>
                          <a:solidFill>
                            <a:srgbClr val="000000"/>
                          </a:solidFill>
                          <a:effectLst/>
                          <a:latin typeface="Calibri" pitchFamily="34" charset="0"/>
                          <a:cs typeface="Arial" charset="0"/>
                        </a:rPr>
                        <a:t> janvier 2013</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860425">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200" b="0" i="0" u="none" strike="noStrike" cap="none" normalizeH="0" baseline="0" dirty="0" smtClean="0">
                          <a:ln>
                            <a:noFill/>
                          </a:ln>
                          <a:solidFill>
                            <a:srgbClr val="000000"/>
                          </a:solidFill>
                          <a:effectLst/>
                          <a:latin typeface="Calibri" pitchFamily="34" charset="0"/>
                          <a:cs typeface="Arial" charset="0"/>
                        </a:rPr>
                        <a:t>avis de vérification adressés </a:t>
                      </a:r>
                      <a:r>
                        <a:rPr kumimoji="0" lang="fr-FR" sz="1200" b="1" i="0" u="none" strike="noStrike" cap="none" normalizeH="0" baseline="0" dirty="0" smtClean="0">
                          <a:ln>
                            <a:noFill/>
                          </a:ln>
                          <a:solidFill>
                            <a:srgbClr val="000000"/>
                          </a:solidFill>
                          <a:effectLst/>
                          <a:latin typeface="Calibri" pitchFamily="34" charset="0"/>
                          <a:cs typeface="Arial" charset="0"/>
                        </a:rPr>
                        <a:t>avant</a:t>
                      </a:r>
                      <a:r>
                        <a:rPr kumimoji="0" lang="fr-FR" sz="1200" b="0" i="0" u="none" strike="noStrike" cap="none" normalizeH="0" baseline="0" dirty="0" smtClean="0">
                          <a:ln>
                            <a:noFill/>
                          </a:ln>
                          <a:solidFill>
                            <a:srgbClr val="000000"/>
                          </a:solidFill>
                          <a:effectLst/>
                          <a:latin typeface="Calibri" pitchFamily="34" charset="0"/>
                          <a:cs typeface="Arial" charset="0"/>
                        </a:rPr>
                        <a:t> le 1</a:t>
                      </a:r>
                      <a:r>
                        <a:rPr kumimoji="0" lang="fr-FR" sz="1200" b="0" i="0" u="none" strike="noStrike" cap="none" normalizeH="0" baseline="30000" dirty="0" smtClean="0">
                          <a:ln>
                            <a:noFill/>
                          </a:ln>
                          <a:solidFill>
                            <a:srgbClr val="000000"/>
                          </a:solidFill>
                          <a:effectLst/>
                          <a:latin typeface="Calibri" pitchFamily="34" charset="0"/>
                          <a:cs typeface="Arial" charset="0"/>
                        </a:rPr>
                        <a:t>er</a:t>
                      </a:r>
                      <a:r>
                        <a:rPr kumimoji="0" lang="fr-FR" sz="1200" b="0" i="0" u="none" strike="noStrike" cap="none" normalizeH="0" baseline="0" dirty="0" smtClean="0">
                          <a:ln>
                            <a:noFill/>
                          </a:ln>
                          <a:solidFill>
                            <a:srgbClr val="000000"/>
                          </a:solidFill>
                          <a:effectLst/>
                          <a:latin typeface="Calibri" pitchFamily="34" charset="0"/>
                          <a:cs typeface="Arial" charset="0"/>
                        </a:rPr>
                        <a:t> janvier </a:t>
                      </a:r>
                      <a:r>
                        <a:rPr kumimoji="0" lang="fr-FR" sz="1200" b="1" i="0" u="none" strike="noStrike" cap="none" normalizeH="0" baseline="0" dirty="0" smtClean="0">
                          <a:ln>
                            <a:noFill/>
                          </a:ln>
                          <a:solidFill>
                            <a:srgbClr val="000000"/>
                          </a:solidFill>
                          <a:effectLst/>
                          <a:latin typeface="Calibri" pitchFamily="34" charset="0"/>
                          <a:cs typeface="Arial" charset="0"/>
                        </a:rPr>
                        <a:t>2014</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100" b="0" i="0" u="none" strike="noStrike" cap="none" normalizeH="0" baseline="0" dirty="0" smtClean="0">
                          <a:ln>
                            <a:noFill/>
                          </a:ln>
                          <a:solidFill>
                            <a:srgbClr val="000000"/>
                          </a:solidFill>
                          <a:effectLst/>
                          <a:latin typeface="Calibri" pitchFamily="34" charset="0"/>
                          <a:cs typeface="Arial" charset="0"/>
                        </a:rPr>
                        <a:t>présentation facultative des écritures dans un fichier établi dans un format non-propriétaire, exploitable par l’administration</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r>
              <a:tr h="450850">
                <a:tc vMerge="1">
                  <a:txBody>
                    <a:bodyPr/>
                    <a:lstStyle/>
                    <a:p>
                      <a:endParaRPr lang="fr-FR"/>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rgbClr val="000000"/>
                          </a:solidFill>
                          <a:effectLst/>
                          <a:latin typeface="Calibri" pitchFamily="34" charset="0"/>
                          <a:cs typeface="Arial" charset="0"/>
                        </a:rPr>
                        <a:t>format non obligatoirement conforme aux nouvelles règles </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r>
              <a:tr h="752475">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200" b="0" i="0" u="none" strike="noStrike" cap="none" normalizeH="0" baseline="0" dirty="0" smtClean="0">
                          <a:ln>
                            <a:noFill/>
                          </a:ln>
                          <a:solidFill>
                            <a:srgbClr val="000000"/>
                          </a:solidFill>
                          <a:effectLst/>
                          <a:latin typeface="Calibri" pitchFamily="34" charset="0"/>
                          <a:cs typeface="Arial" charset="0"/>
                        </a:rPr>
                        <a:t>avis de vérification adressés </a:t>
                      </a:r>
                      <a:r>
                        <a:rPr kumimoji="0" lang="fr-FR" sz="1200" b="1" i="0" u="none" strike="noStrike" cap="none" normalizeH="0" baseline="0" dirty="0" smtClean="0">
                          <a:ln>
                            <a:noFill/>
                          </a:ln>
                          <a:solidFill>
                            <a:srgbClr val="000000"/>
                          </a:solidFill>
                          <a:effectLst/>
                          <a:latin typeface="Calibri" pitchFamily="34" charset="0"/>
                          <a:cs typeface="Arial" charset="0"/>
                        </a:rPr>
                        <a:t>après</a:t>
                      </a:r>
                      <a:r>
                        <a:rPr kumimoji="0" lang="fr-FR" sz="1200" b="0" i="0" u="none" strike="noStrike" cap="none" normalizeH="0" baseline="0" dirty="0" smtClean="0">
                          <a:ln>
                            <a:noFill/>
                          </a:ln>
                          <a:solidFill>
                            <a:srgbClr val="000000"/>
                          </a:solidFill>
                          <a:effectLst/>
                          <a:latin typeface="Calibri" pitchFamily="34" charset="0"/>
                          <a:cs typeface="Arial" charset="0"/>
                        </a:rPr>
                        <a:t> le 1</a:t>
                      </a:r>
                      <a:r>
                        <a:rPr kumimoji="0" lang="fr-FR" sz="1200" b="0" i="0" u="none" strike="noStrike" cap="none" normalizeH="0" baseline="30000" dirty="0" smtClean="0">
                          <a:ln>
                            <a:noFill/>
                          </a:ln>
                          <a:solidFill>
                            <a:srgbClr val="000000"/>
                          </a:solidFill>
                          <a:effectLst/>
                          <a:latin typeface="Calibri" pitchFamily="34" charset="0"/>
                          <a:cs typeface="Arial" charset="0"/>
                        </a:rPr>
                        <a:t>er</a:t>
                      </a:r>
                      <a:r>
                        <a:rPr kumimoji="0" lang="fr-FR" sz="1200" b="0" i="0" u="none" strike="noStrike" cap="none" normalizeH="0" baseline="0" dirty="0" smtClean="0">
                          <a:ln>
                            <a:noFill/>
                          </a:ln>
                          <a:solidFill>
                            <a:srgbClr val="000000"/>
                          </a:solidFill>
                          <a:effectLst/>
                          <a:latin typeface="Calibri" pitchFamily="34" charset="0"/>
                          <a:cs typeface="Arial" charset="0"/>
                        </a:rPr>
                        <a:t> janvier </a:t>
                      </a:r>
                      <a:r>
                        <a:rPr kumimoji="0" lang="fr-FR" sz="1200" b="1" i="0" u="none" strike="noStrike" cap="none" normalizeH="0" baseline="0" dirty="0" smtClean="0">
                          <a:ln>
                            <a:noFill/>
                          </a:ln>
                          <a:solidFill>
                            <a:srgbClr val="000000"/>
                          </a:solidFill>
                          <a:effectLst/>
                          <a:latin typeface="Calibri" pitchFamily="34" charset="0"/>
                          <a:cs typeface="Arial" charset="0"/>
                        </a:rPr>
                        <a:t>2014</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DEBF7"/>
                    </a:solid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rgbClr val="000000"/>
                          </a:solidFill>
                          <a:effectLst/>
                          <a:latin typeface="Calibri" pitchFamily="34" charset="0"/>
                          <a:cs typeface="Arial" charset="0"/>
                        </a:rPr>
                        <a:t>obligation de présentation du fichier des écritures comptables pour tous les contribuables tenant une comptabilité informatisée (sauf BA forfaitaires)</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DEBF7"/>
                    </a:solidFill>
                  </a:tcPr>
                </a:tc>
                <a:tc hMerge="1">
                  <a:txBody>
                    <a:bodyPr/>
                    <a:lstStyle/>
                    <a:p>
                      <a:endParaRPr lang="fr-FR"/>
                    </a:p>
                  </a:txBody>
                  <a:tcPr/>
                </a:tc>
              </a:tr>
              <a:tr h="430213">
                <a:tc vMerge="1">
                  <a:txBody>
                    <a:bodyPr/>
                    <a:lstStyle/>
                    <a:p>
                      <a:endParaRPr lang="fr-FR"/>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rgbClr val="000000"/>
                          </a:solidFill>
                          <a:effectLst/>
                          <a:latin typeface="Calibri" pitchFamily="34" charset="0"/>
                          <a:cs typeface="Arial" charset="0"/>
                        </a:rPr>
                        <a:t>format  de l'arrêté du 29 juillet 2013 facultatif</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DEBF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rgbClr val="000000"/>
                          </a:solidFill>
                          <a:effectLst/>
                          <a:latin typeface="Calibri" pitchFamily="34" charset="0"/>
                          <a:cs typeface="Arial" charset="0"/>
                        </a:rPr>
                        <a:t>format </a:t>
                      </a:r>
                      <a:r>
                        <a:rPr kumimoji="0" lang="fr-FR" sz="1100" b="1" i="0" u="none" strike="noStrike" cap="none" normalizeH="0" baseline="0" smtClean="0">
                          <a:ln>
                            <a:noFill/>
                          </a:ln>
                          <a:solidFill>
                            <a:srgbClr val="000000"/>
                          </a:solidFill>
                          <a:effectLst/>
                          <a:latin typeface="Calibri" pitchFamily="34" charset="0"/>
                          <a:cs typeface="Arial" charset="0"/>
                        </a:rPr>
                        <a:t>obligatoire</a:t>
                      </a:r>
                      <a:r>
                        <a:rPr kumimoji="0" lang="fr-FR" sz="1100" b="0" i="0" u="none" strike="noStrike" cap="none" normalizeH="0" baseline="0" smtClean="0">
                          <a:ln>
                            <a:noFill/>
                          </a:ln>
                          <a:solidFill>
                            <a:srgbClr val="000000"/>
                          </a:solidFill>
                          <a:effectLst/>
                          <a:latin typeface="Calibri" pitchFamily="34" charset="0"/>
                          <a:cs typeface="Arial" charset="0"/>
                        </a:rPr>
                        <a:t> de l'arrêté du 29 juillet 2013</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DEBF7"/>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idx="4294967295"/>
            <p:custDataLst>
              <p:tags r:id="rId1"/>
            </p:custDataLst>
          </p:nvPr>
        </p:nvSpPr>
        <p:spPr>
          <a:xfrm>
            <a:off x="457200" y="1493838"/>
            <a:ext cx="8686800" cy="944562"/>
          </a:xfrm>
        </p:spPr>
        <p:txBody>
          <a:bodyPr/>
          <a:lstStyle/>
          <a:p>
            <a:pPr algn="r" eaLnBrk="1" hangingPunct="1"/>
            <a:r>
              <a:rPr lang="fr-FR" sz="2600" b="1" smtClean="0">
                <a:solidFill>
                  <a:schemeClr val="bg1"/>
                </a:solidFill>
                <a:latin typeface="Myriad Condensed Web"/>
              </a:rPr>
              <a:t>2. Obligation des contribuables					</a:t>
            </a:r>
            <a:r>
              <a:rPr lang="fr-FR" sz="1800" b="1" i="1" smtClean="0">
                <a:solidFill>
                  <a:schemeClr val="bg1"/>
                </a:solidFill>
                <a:latin typeface="Myriad Condensed Web"/>
              </a:rPr>
              <a:t>exercice en cours </a:t>
            </a:r>
          </a:p>
        </p:txBody>
      </p:sp>
      <p:sp>
        <p:nvSpPr>
          <p:cNvPr id="95234" name="Espace réservé du contenu 2"/>
          <p:cNvSpPr txBox="1">
            <a:spLocks/>
          </p:cNvSpPr>
          <p:nvPr/>
        </p:nvSpPr>
        <p:spPr bwMode="auto">
          <a:xfrm>
            <a:off x="152400" y="2895600"/>
            <a:ext cx="8759825" cy="3656013"/>
          </a:xfrm>
          <a:prstGeom prst="rect">
            <a:avLst/>
          </a:prstGeom>
          <a:noFill/>
          <a:ln w="9525">
            <a:noFill/>
            <a:miter lim="800000"/>
            <a:headEnd/>
            <a:tailEnd/>
          </a:ln>
        </p:spPr>
        <p:txBody>
          <a:bodyPr/>
          <a:lstStyle/>
          <a:p>
            <a:pPr marL="285750" indent="-285750">
              <a:buFont typeface="Wingdings" panose="05000000000000000000" pitchFamily="2" charset="2"/>
              <a:buChar char="Ø"/>
              <a:defRPr/>
            </a:pPr>
            <a:r>
              <a:rPr lang="fr-FR" b="1" kern="0" cap="small" dirty="0">
                <a:solidFill>
                  <a:srgbClr val="C00000"/>
                </a:solidFill>
                <a:latin typeface="+mn-lt"/>
                <a:cs typeface="Arial" panose="020B0604020202020204" pitchFamily="34" charset="0"/>
              </a:rPr>
              <a:t>vérification étendue à l’exercice en cours (TVA)</a:t>
            </a:r>
          </a:p>
          <a:p>
            <a:pPr marL="742950" lvl="1" indent="-285750">
              <a:spcBef>
                <a:spcPts val="600"/>
              </a:spcBef>
              <a:buFont typeface="Wingdings" panose="05000000000000000000" pitchFamily="2" charset="2"/>
              <a:buChar char="§"/>
              <a:defRPr/>
            </a:pPr>
            <a:r>
              <a:rPr lang="fr-FR" dirty="0"/>
              <a:t>Obligation de fournir un FEC sur la période correspondante, même si l’exercice n’est pas clos</a:t>
            </a:r>
          </a:p>
          <a:p>
            <a:pPr lvl="1">
              <a:spcBef>
                <a:spcPts val="600"/>
              </a:spcBef>
              <a:defRPr/>
            </a:pPr>
            <a:endParaRPr lang="fr-FR" i="1" dirty="0">
              <a:sym typeface="Wingdings" panose="05000000000000000000" pitchFamily="2" charset="2"/>
            </a:endParaRPr>
          </a:p>
          <a:p>
            <a:pPr lvl="1">
              <a:spcBef>
                <a:spcPts val="600"/>
              </a:spcBef>
              <a:defRPr/>
            </a:pPr>
            <a:r>
              <a:rPr lang="fr-FR" i="1" dirty="0">
                <a:sym typeface="Wingdings" panose="05000000000000000000" pitchFamily="2" charset="2"/>
              </a:rPr>
              <a:t>	 Il faut s’organiser en conséquence</a:t>
            </a:r>
            <a:endParaRPr lang="fr-FR" i="1" dirty="0"/>
          </a:p>
          <a:p>
            <a:pPr lvl="1">
              <a:spcBef>
                <a:spcPts val="600"/>
              </a:spcBef>
              <a:defRPr/>
            </a:pPr>
            <a:endParaRPr lang="fr-FR" dirty="0"/>
          </a:p>
          <a:p>
            <a:pPr lvl="1">
              <a:spcBef>
                <a:spcPts val="600"/>
              </a:spcBef>
              <a:defRPr/>
            </a:pPr>
            <a:endParaRPr lang="fr-FR" dirty="0"/>
          </a:p>
          <a:p>
            <a:pPr lvl="1">
              <a:defRPr/>
            </a:pPr>
            <a:endParaRPr lang="fr-FR" dirty="0"/>
          </a:p>
          <a:p>
            <a:pPr lvl="1">
              <a:defRPr/>
            </a:pPr>
            <a:endParaRPr lang="fr-FR" dirty="0"/>
          </a:p>
          <a:p>
            <a:pPr>
              <a:defRPr/>
            </a:pPr>
            <a:endParaRPr lang="fr-FR"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2. OBLIGATIONS DES CONTRIBUABLES</a:t>
            </a:r>
            <a:br>
              <a:rPr lang="fr-FR" sz="2600" b="1" smtClean="0">
                <a:solidFill>
                  <a:schemeClr val="bg1"/>
                </a:solidFill>
                <a:latin typeface="Myriad Condensed Web"/>
              </a:rPr>
            </a:br>
            <a:r>
              <a:rPr lang="fr-FR" sz="2600" b="1" smtClean="0">
                <a:solidFill>
                  <a:schemeClr val="bg1"/>
                </a:solidFill>
                <a:latin typeface="Myriad Condensed Web"/>
              </a:rPr>
              <a:t>					</a:t>
            </a:r>
            <a:r>
              <a:rPr lang="fr-FR" sz="2600" b="1" i="1" smtClean="0">
                <a:solidFill>
                  <a:schemeClr val="bg1"/>
                </a:solidFill>
                <a:latin typeface="Myriad Condensed Web"/>
              </a:rPr>
              <a:t>Sanctions éventuelles</a:t>
            </a:r>
          </a:p>
        </p:txBody>
      </p:sp>
      <p:sp>
        <p:nvSpPr>
          <p:cNvPr id="52226" name="Rectangle 3"/>
          <p:cNvSpPr txBox="1">
            <a:spLocks noChangeArrowheads="1"/>
          </p:cNvSpPr>
          <p:nvPr>
            <p:custDataLst>
              <p:tags r:id="rId2"/>
            </p:custDataLst>
          </p:nvPr>
        </p:nvSpPr>
        <p:spPr bwMode="auto">
          <a:xfrm>
            <a:off x="241300" y="26670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56323" name="Rectangle 3"/>
          <p:cNvSpPr txBox="1">
            <a:spLocks noChangeArrowheads="1"/>
          </p:cNvSpPr>
          <p:nvPr>
            <p:custDataLst>
              <p:tags r:id="rId3"/>
            </p:custDataLst>
          </p:nvPr>
        </p:nvSpPr>
        <p:spPr bwMode="auto">
          <a:xfrm>
            <a:off x="241300" y="2886075"/>
            <a:ext cx="8658225" cy="3586163"/>
          </a:xfrm>
          <a:prstGeom prst="rect">
            <a:avLst/>
          </a:prstGeom>
          <a:noFill/>
          <a:ln w="9525">
            <a:noFill/>
            <a:miter lim="800000"/>
            <a:headEnd/>
            <a:tailEnd/>
          </a:ln>
        </p:spPr>
        <p:txBody>
          <a:bodyPr/>
          <a:lstStyle/>
          <a:p>
            <a:pPr lvl="1" algn="just">
              <a:spcBef>
                <a:spcPts val="600"/>
              </a:spcBef>
              <a:spcAft>
                <a:spcPts val="600"/>
              </a:spcAft>
              <a:defRPr/>
            </a:pPr>
            <a:r>
              <a:rPr lang="fr-FR" b="1" dirty="0"/>
              <a:t>Le défaut de présentation du fichier des écritures comptables est sanctionné</a:t>
            </a:r>
            <a:endParaRPr lang="fr-FR" sz="2400" u="sng" dirty="0"/>
          </a:p>
          <a:p>
            <a:pPr marL="742950" lvl="1" indent="-285750" algn="just">
              <a:spcBef>
                <a:spcPts val="600"/>
              </a:spcBef>
              <a:spcAft>
                <a:spcPts val="600"/>
              </a:spcAft>
              <a:buFont typeface="Wingdings" panose="05000000000000000000" pitchFamily="2" charset="2"/>
              <a:buChar char="§"/>
              <a:defRPr/>
            </a:pPr>
            <a:r>
              <a:rPr lang="fr-FR" dirty="0"/>
              <a:t>en </a:t>
            </a:r>
            <a:r>
              <a:rPr lang="fr-FR" dirty="0"/>
              <a:t>l’absence de rehaussement, à 5 ‰ du CA déclaré par exercice soumis à contrôle ou à 5 ‰ du montant des recettes brutes déclaré par année soumise à contrôle, </a:t>
            </a:r>
          </a:p>
          <a:p>
            <a:pPr marL="742950" lvl="1" indent="-285750" algn="just">
              <a:spcBef>
                <a:spcPts val="600"/>
              </a:spcBef>
              <a:spcAft>
                <a:spcPts val="600"/>
              </a:spcAft>
              <a:buFont typeface="Wingdings" panose="05000000000000000000" pitchFamily="2" charset="2"/>
              <a:buChar char="§"/>
              <a:defRPr/>
            </a:pPr>
            <a:r>
              <a:rPr lang="fr-FR" dirty="0"/>
              <a:t>en </a:t>
            </a:r>
            <a:r>
              <a:rPr lang="fr-FR" dirty="0"/>
              <a:t>cas de rehaussement, à 5 ‰ du chiffre d’affaires rehaussé par exercice soumis à contrôle ou à 5 ‰ du montant des recettes brutes rehaussé par année soumise à contrôle,</a:t>
            </a:r>
          </a:p>
          <a:p>
            <a:pPr marL="742950" lvl="1" indent="-285750" algn="just">
              <a:spcBef>
                <a:spcPts val="600"/>
              </a:spcBef>
              <a:spcAft>
                <a:spcPts val="600"/>
              </a:spcAft>
              <a:buFont typeface="Wingdings" panose="05000000000000000000" pitchFamily="2" charset="2"/>
              <a:buChar char="§"/>
              <a:defRPr/>
            </a:pPr>
            <a:r>
              <a:rPr lang="fr-FR" dirty="0"/>
              <a:t>avec </a:t>
            </a:r>
            <a:r>
              <a:rPr lang="fr-FR" dirty="0"/>
              <a:t>un montant minimum de 1 500 €.</a:t>
            </a:r>
          </a:p>
          <a:p>
            <a:pPr lvl="1" algn="just">
              <a:spcBef>
                <a:spcPts val="600"/>
              </a:spcBef>
              <a:spcAft>
                <a:spcPts val="600"/>
              </a:spcAft>
              <a:buFont typeface="Wingdings" pitchFamily="2" charset="2"/>
              <a:buChar char="§"/>
              <a:defRPr/>
            </a:pPr>
            <a:endParaRPr lang="fr-FR" dirty="0"/>
          </a:p>
          <a:p>
            <a:pPr marL="1314450" lvl="3" algn="just">
              <a:spcBef>
                <a:spcPts val="600"/>
              </a:spcBef>
              <a:spcAft>
                <a:spcPts val="600"/>
              </a:spcAft>
              <a:defRPr/>
            </a:pPr>
            <a:endParaRPr lang="fr-FR" sz="1600" dirty="0"/>
          </a:p>
          <a:p>
            <a:pPr lvl="1">
              <a:spcBef>
                <a:spcPts val="600"/>
              </a:spcBef>
              <a:spcAft>
                <a:spcPts val="600"/>
              </a:spcAft>
              <a:defRPr/>
            </a:pPr>
            <a:r>
              <a:rPr lang="fr-FR" dirty="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2. OBLIGATIONS DES CONTRIBUABLES</a:t>
            </a:r>
            <a:br>
              <a:rPr lang="fr-FR" sz="2600" b="1" smtClean="0">
                <a:solidFill>
                  <a:schemeClr val="bg1"/>
                </a:solidFill>
                <a:latin typeface="Myriad Condensed Web"/>
              </a:rPr>
            </a:br>
            <a:r>
              <a:rPr lang="fr-FR" sz="2600" b="1" smtClean="0">
                <a:solidFill>
                  <a:schemeClr val="bg1"/>
                </a:solidFill>
                <a:latin typeface="Myriad Condensed Web"/>
              </a:rPr>
              <a:t>					</a:t>
            </a:r>
            <a:r>
              <a:rPr lang="fr-FR" sz="2600" b="1" i="1" smtClean="0">
                <a:solidFill>
                  <a:schemeClr val="bg1"/>
                </a:solidFill>
                <a:latin typeface="Myriad Condensed Web"/>
              </a:rPr>
              <a:t>Sanctions éventuelles</a:t>
            </a:r>
          </a:p>
        </p:txBody>
      </p:sp>
      <p:sp>
        <p:nvSpPr>
          <p:cNvPr id="54274" name="Rectangle 3"/>
          <p:cNvSpPr txBox="1">
            <a:spLocks noChangeArrowheads="1"/>
          </p:cNvSpPr>
          <p:nvPr>
            <p:custDataLst>
              <p:tags r:id="rId2"/>
            </p:custDataLst>
          </p:nvPr>
        </p:nvSpPr>
        <p:spPr bwMode="auto">
          <a:xfrm>
            <a:off x="241300" y="26670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54275" name="Rectangle 3"/>
          <p:cNvSpPr txBox="1">
            <a:spLocks noChangeArrowheads="1"/>
          </p:cNvSpPr>
          <p:nvPr>
            <p:custDataLst>
              <p:tags r:id="rId3"/>
            </p:custDataLst>
          </p:nvPr>
        </p:nvSpPr>
        <p:spPr bwMode="auto">
          <a:xfrm>
            <a:off x="304800" y="3733800"/>
            <a:ext cx="8658225" cy="3586163"/>
          </a:xfrm>
          <a:prstGeom prst="rect">
            <a:avLst/>
          </a:prstGeom>
          <a:noFill/>
          <a:ln w="9525">
            <a:noFill/>
            <a:miter lim="800000"/>
            <a:headEnd/>
            <a:tailEnd/>
          </a:ln>
        </p:spPr>
        <p:txBody>
          <a:bodyPr/>
          <a:lstStyle/>
          <a:p>
            <a:pPr lvl="1" algn="just">
              <a:spcBef>
                <a:spcPts val="600"/>
              </a:spcBef>
              <a:spcAft>
                <a:spcPts val="600"/>
              </a:spcAft>
            </a:pPr>
            <a:r>
              <a:rPr lang="fr-FR" b="1"/>
              <a:t>L’opposition à la transmission du fichier des écritures comptables justifie dorénavant une </a:t>
            </a:r>
            <a:r>
              <a:rPr lang="fr-FR" b="1">
                <a:solidFill>
                  <a:srgbClr val="C00000"/>
                </a:solidFill>
              </a:rPr>
              <a:t>évaluation d’office </a:t>
            </a:r>
            <a:r>
              <a:rPr lang="fr-FR" b="1"/>
              <a:t>des bases fiscales dans le cadre d’un contrôle fiscal.</a:t>
            </a:r>
            <a:endParaRPr lang="fr-FR"/>
          </a:p>
          <a:p>
            <a:pPr marL="1314450" lvl="3" algn="just">
              <a:spcBef>
                <a:spcPts val="600"/>
              </a:spcBef>
              <a:spcAft>
                <a:spcPts val="600"/>
              </a:spcAft>
            </a:pPr>
            <a:endParaRPr lang="fr-FR" sz="1600"/>
          </a:p>
          <a:p>
            <a:pPr lvl="1">
              <a:spcBef>
                <a:spcPts val="600"/>
              </a:spcBef>
              <a:spcAft>
                <a:spcPts val="600"/>
              </a:spcAft>
            </a:pPr>
            <a:r>
              <a:rPr lang="fr-FR"/>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idx="4294967295"/>
            <p:custDataLst>
              <p:tags r:id="rId1"/>
            </p:custDataLst>
          </p:nvPr>
        </p:nvSpPr>
        <p:spPr>
          <a:xfrm>
            <a:off x="457200" y="1493838"/>
            <a:ext cx="8686800" cy="944562"/>
          </a:xfrm>
        </p:spPr>
        <p:txBody>
          <a:bodyPr/>
          <a:lstStyle/>
          <a:p>
            <a:pPr algn="l" eaLnBrk="1" hangingPunct="1"/>
            <a:r>
              <a:rPr lang="fr-FR" sz="2600" b="1" smtClean="0">
                <a:solidFill>
                  <a:schemeClr val="bg1"/>
                </a:solidFill>
                <a:latin typeface="Myriad Condensed Web"/>
              </a:rPr>
              <a:t>2. OBLIGATION DES CONTRIBUABLES</a:t>
            </a:r>
            <a:br>
              <a:rPr lang="fr-FR" sz="2600" b="1" smtClean="0">
                <a:solidFill>
                  <a:schemeClr val="bg1"/>
                </a:solidFill>
                <a:latin typeface="Myriad Condensed Web"/>
              </a:rPr>
            </a:br>
            <a:r>
              <a:rPr lang="fr-FR" sz="2600" b="1" smtClean="0">
                <a:solidFill>
                  <a:schemeClr val="bg1"/>
                </a:solidFill>
                <a:latin typeface="Myriad Condensed Web"/>
              </a:rPr>
              <a:t>				</a:t>
            </a:r>
            <a:r>
              <a:rPr lang="fr-FR" sz="2000" b="1" i="1" smtClean="0">
                <a:solidFill>
                  <a:schemeClr val="bg1"/>
                </a:solidFill>
                <a:latin typeface="Myriad Condensed Web"/>
              </a:rPr>
              <a:t>comptabilité irrégulière : les risques</a:t>
            </a:r>
          </a:p>
        </p:txBody>
      </p:sp>
      <p:sp>
        <p:nvSpPr>
          <p:cNvPr id="56322" name="Rectangle 3"/>
          <p:cNvSpPr txBox="1">
            <a:spLocks noChangeArrowheads="1"/>
          </p:cNvSpPr>
          <p:nvPr>
            <p:custDataLst>
              <p:tags r:id="rId2"/>
            </p:custDataLst>
          </p:nvPr>
        </p:nvSpPr>
        <p:spPr bwMode="auto">
          <a:xfrm>
            <a:off x="241300" y="26670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6" name="Rectangle 3"/>
          <p:cNvSpPr txBox="1">
            <a:spLocks noChangeArrowheads="1"/>
          </p:cNvSpPr>
          <p:nvPr>
            <p:custDataLst>
              <p:tags r:id="rId3"/>
            </p:custDataLst>
          </p:nvPr>
        </p:nvSpPr>
        <p:spPr>
          <a:xfrm>
            <a:off x="482600" y="2971800"/>
            <a:ext cx="8175625" cy="44196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Tx/>
              <a:buNone/>
              <a:defRPr/>
            </a:pPr>
            <a:endParaRPr lang="fr-FR" sz="1400" b="1" kern="0" dirty="0" smtClean="0">
              <a:solidFill>
                <a:srgbClr val="FF0000"/>
              </a:solidFill>
            </a:endParaRPr>
          </a:p>
          <a:p>
            <a:pPr lvl="1" algn="just" eaLnBrk="1" hangingPunct="1">
              <a:spcBef>
                <a:spcPts val="600"/>
              </a:spcBef>
              <a:spcAft>
                <a:spcPts val="600"/>
              </a:spcAft>
              <a:buClr>
                <a:srgbClr val="C00000"/>
              </a:buClr>
              <a:buFont typeface="Wingdings" panose="05000000000000000000" pitchFamily="2" charset="2"/>
              <a:buChar char="Ø"/>
              <a:defRPr/>
            </a:pPr>
            <a:r>
              <a:rPr lang="fr-FR" sz="1800" b="1" kern="0" cap="small" dirty="0" smtClean="0">
                <a:solidFill>
                  <a:srgbClr val="C00000"/>
                </a:solidFill>
                <a:cs typeface="Arial" panose="020B0604020202020204" pitchFamily="34" charset="0"/>
              </a:rPr>
              <a:t>rejet </a:t>
            </a:r>
            <a:r>
              <a:rPr lang="fr-FR" sz="1800" b="1" kern="0" cap="small" dirty="0">
                <a:solidFill>
                  <a:srgbClr val="C00000"/>
                </a:solidFill>
                <a:cs typeface="Arial" panose="020B0604020202020204" pitchFamily="34" charset="0"/>
              </a:rPr>
              <a:t>de comptabilité </a:t>
            </a:r>
            <a:r>
              <a:rPr lang="fr-FR" sz="1800" b="1" kern="0" cap="small" dirty="0" smtClean="0">
                <a:solidFill>
                  <a:srgbClr val="C00000"/>
                </a:solidFill>
                <a:cs typeface="Arial" panose="020B0604020202020204" pitchFamily="34" charset="0"/>
              </a:rPr>
              <a:t>pour non-respect des règles de droit comptable</a:t>
            </a:r>
          </a:p>
          <a:p>
            <a:pPr lvl="2" algn="just" eaLnBrk="1" hangingPunct="1">
              <a:spcBef>
                <a:spcPts val="600"/>
              </a:spcBef>
              <a:spcAft>
                <a:spcPts val="300"/>
              </a:spcAft>
              <a:buFont typeface="Wingdings" panose="05000000000000000000" pitchFamily="2" charset="2"/>
              <a:buChar char="§"/>
              <a:defRPr/>
            </a:pPr>
            <a:r>
              <a:rPr lang="fr-FR" sz="1800" kern="0" dirty="0" smtClean="0">
                <a:cs typeface="Arial" panose="020B0604020202020204" pitchFamily="34" charset="0"/>
              </a:rPr>
              <a:t>risque d’évaluation d’office / opposition au contrôle fiscal</a:t>
            </a:r>
          </a:p>
          <a:p>
            <a:pPr lvl="2" algn="just" eaLnBrk="1" hangingPunct="1">
              <a:spcBef>
                <a:spcPts val="600"/>
              </a:spcBef>
              <a:spcAft>
                <a:spcPts val="300"/>
              </a:spcAft>
              <a:buFont typeface="Wingdings" panose="05000000000000000000" pitchFamily="2" charset="2"/>
              <a:buChar char="§"/>
              <a:defRPr/>
            </a:pPr>
            <a:r>
              <a:rPr lang="fr-FR" sz="1800" kern="0" dirty="0" smtClean="0">
                <a:cs typeface="Arial" panose="020B0604020202020204" pitchFamily="34" charset="0"/>
              </a:rPr>
              <a:t>la charge de la preuve est </a:t>
            </a:r>
            <a:r>
              <a:rPr lang="fr-FR" sz="1800" b="1" kern="0" dirty="0" smtClean="0">
                <a:cs typeface="Arial" panose="020B0604020202020204" pitchFamily="34" charset="0"/>
              </a:rPr>
              <a:t>inversée</a:t>
            </a:r>
            <a:r>
              <a:rPr lang="fr-FR" sz="1800" kern="0" dirty="0" smtClean="0">
                <a:cs typeface="Arial" panose="020B0604020202020204" pitchFamily="34" charset="0"/>
              </a:rPr>
              <a:t>, puisque la comptabilité n’a plus de valeur probante</a:t>
            </a:r>
          </a:p>
          <a:p>
            <a:pPr lvl="2" algn="just" eaLnBrk="1" hangingPunct="1">
              <a:spcBef>
                <a:spcPts val="600"/>
              </a:spcBef>
              <a:spcAft>
                <a:spcPts val="300"/>
              </a:spcAft>
              <a:buFont typeface="Wingdings" panose="05000000000000000000" pitchFamily="2" charset="2"/>
              <a:buChar char="§"/>
              <a:defRPr/>
            </a:pPr>
            <a:r>
              <a:rPr lang="fr-FR" sz="1800" kern="0" dirty="0" smtClean="0">
                <a:cs typeface="Arial" panose="020B0604020202020204" pitchFamily="34" charset="0"/>
              </a:rPr>
              <a:t>les sanctions sont calculées sur la base des chiffres d’affaires ou recettes rehaussées</a:t>
            </a:r>
            <a:endParaRPr lang="fr-FR" sz="2000" kern="0" dirty="0" smtClean="0">
              <a:cs typeface="Arial" panose="020B0604020202020204"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me 5"/>
          <p:cNvGraphicFramePr/>
          <p:nvPr>
            <p:custDataLst>
              <p:tags r:id="rId1"/>
            </p:custDataLst>
          </p:nvPr>
        </p:nvGraphicFramePr>
        <p:xfrm>
          <a:off x="860425" y="1793166"/>
          <a:ext cx="7772400" cy="505780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22532" name="Rectangle 2"/>
          <p:cNvSpPr txBox="1">
            <a:spLocks noChangeArrowheads="1"/>
          </p:cNvSpPr>
          <p:nvPr>
            <p:custDataLst>
              <p:tags r:id="rId2"/>
            </p:custDataLst>
          </p:nvPr>
        </p:nvSpPr>
        <p:spPr bwMode="auto">
          <a:xfrm>
            <a:off x="152400" y="1493838"/>
            <a:ext cx="9067800" cy="944562"/>
          </a:xfrm>
          <a:prstGeom prst="rect">
            <a:avLst/>
          </a:prstGeom>
          <a:noFill/>
          <a:ln>
            <a:noFill/>
          </a:ln>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fr-FR" sz="2400" b="1" dirty="0" smtClean="0">
                <a:solidFill>
                  <a:schemeClr val="bg1"/>
                </a:solidFill>
              </a:rPr>
              <a:t>2. </a:t>
            </a:r>
            <a:r>
              <a:rPr lang="fr-FR" sz="2400" b="1" cap="small" dirty="0" smtClean="0">
                <a:solidFill>
                  <a:schemeClr val="bg1"/>
                </a:solidFill>
              </a:rPr>
              <a:t>Obligation des contribuables</a:t>
            </a:r>
          </a:p>
          <a:p>
            <a:pPr algn="r" eaLnBrk="1" hangingPunct="1">
              <a:defRPr/>
            </a:pPr>
            <a:r>
              <a:rPr lang="fr-FR" sz="2000" b="1" i="1" dirty="0" smtClean="0">
                <a:solidFill>
                  <a:schemeClr val="bg1"/>
                </a:solidFill>
              </a:rPr>
              <a:t>Caractère </a:t>
            </a:r>
            <a:r>
              <a:rPr lang="fr-FR" sz="2000" b="1" i="1" dirty="0">
                <a:solidFill>
                  <a:schemeClr val="bg1"/>
                </a:solidFill>
              </a:rPr>
              <a:t>régulier, sincère et probant de la comptabilité</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txBox="1">
            <a:spLocks noChangeArrowheads="1"/>
          </p:cNvSpPr>
          <p:nvPr>
            <p:custDataLst>
              <p:tags r:id="rId1"/>
            </p:custDataLst>
          </p:nvPr>
        </p:nvSpPr>
        <p:spPr bwMode="auto">
          <a:xfrm>
            <a:off x="152400" y="1493838"/>
            <a:ext cx="9067800" cy="944562"/>
          </a:xfrm>
          <a:prstGeom prst="rect">
            <a:avLst/>
          </a:prstGeom>
          <a:noFill/>
          <a:ln>
            <a:noFill/>
          </a:ln>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fr-FR" sz="2400" b="1" dirty="0" smtClean="0">
                <a:solidFill>
                  <a:schemeClr val="bg1"/>
                </a:solidFill>
              </a:rPr>
              <a:t>2. </a:t>
            </a:r>
            <a:r>
              <a:rPr lang="fr-FR" sz="2400" b="1" cap="all" dirty="0" smtClean="0">
                <a:solidFill>
                  <a:schemeClr val="bg1"/>
                </a:solidFill>
              </a:rPr>
              <a:t>Obligation des contribuables</a:t>
            </a:r>
          </a:p>
          <a:p>
            <a:pPr algn="r" eaLnBrk="1" hangingPunct="1">
              <a:defRPr/>
            </a:pPr>
            <a:r>
              <a:rPr lang="fr-FR" sz="2000" b="1" i="1" kern="0" dirty="0">
                <a:solidFill>
                  <a:schemeClr val="bg1"/>
                </a:solidFill>
              </a:rPr>
              <a:t>Rappel des textes comptables (Code de commerce et PCG)</a:t>
            </a:r>
          </a:p>
        </p:txBody>
      </p:sp>
      <p:sp>
        <p:nvSpPr>
          <p:cNvPr id="60418" name="Rectangle 1"/>
          <p:cNvSpPr>
            <a:spLocks noChangeArrowheads="1"/>
          </p:cNvSpPr>
          <p:nvPr/>
        </p:nvSpPr>
        <p:spPr bwMode="auto">
          <a:xfrm>
            <a:off x="130175" y="2590800"/>
            <a:ext cx="8763000" cy="4062413"/>
          </a:xfrm>
          <a:prstGeom prst="rect">
            <a:avLst/>
          </a:prstGeom>
          <a:noFill/>
          <a:ln w="9525">
            <a:noFill/>
            <a:miter lim="800000"/>
            <a:headEnd/>
            <a:tailEnd/>
          </a:ln>
        </p:spPr>
        <p:txBody>
          <a:bodyPr>
            <a:spAutoFit/>
          </a:bodyPr>
          <a:lstStyle/>
          <a:p>
            <a:pPr marL="742950" lvl="1" indent="-285750" algn="just">
              <a:spcBef>
                <a:spcPts val="600"/>
              </a:spcBef>
              <a:spcAft>
                <a:spcPts val="600"/>
              </a:spcAft>
              <a:buFont typeface="Wingdings" pitchFamily="2" charset="2"/>
              <a:buChar char="§"/>
            </a:pPr>
            <a:r>
              <a:rPr lang="fr-FR" sz="1600" b="1"/>
              <a:t>Le livre-journal enregistre chronologiquement tous les mouvements affectant le patrimoine de l’entreprise.</a:t>
            </a:r>
          </a:p>
          <a:p>
            <a:pPr marL="742950" lvl="1" indent="-285750" algn="just">
              <a:spcBef>
                <a:spcPts val="600"/>
              </a:spcBef>
              <a:spcAft>
                <a:spcPts val="600"/>
              </a:spcAft>
              <a:buFont typeface="Wingdings" pitchFamily="2" charset="2"/>
              <a:buChar char="§"/>
            </a:pPr>
            <a:r>
              <a:rPr lang="fr-FR" sz="1600" b="1"/>
              <a:t>Tout enregistrement comptable précise l’origine, le contenu et l’imputation de chaque donnée ainsi que les références de la pièce justificative qui l’appuie.</a:t>
            </a:r>
          </a:p>
          <a:p>
            <a:pPr marL="742950" lvl="1" indent="-285750" algn="just">
              <a:spcBef>
                <a:spcPts val="600"/>
              </a:spcBef>
              <a:spcAft>
                <a:spcPts val="600"/>
              </a:spcAft>
              <a:buFont typeface="Wingdings" pitchFamily="2" charset="2"/>
              <a:buChar char="§"/>
            </a:pPr>
            <a:r>
              <a:rPr lang="fr-FR" sz="1600" b="1"/>
              <a:t>Les opérations sont enregistrées :</a:t>
            </a:r>
          </a:p>
          <a:p>
            <a:pPr lvl="2" algn="just">
              <a:spcBef>
                <a:spcPts val="600"/>
              </a:spcBef>
              <a:spcAft>
                <a:spcPts val="600"/>
              </a:spcAft>
              <a:buFont typeface="Wingdings" pitchFamily="2" charset="2"/>
              <a:buChar char="§"/>
            </a:pPr>
            <a:r>
              <a:rPr lang="fr-FR" sz="1400" b="1"/>
              <a:t> selon le principe de la partie double,</a:t>
            </a:r>
          </a:p>
          <a:p>
            <a:pPr lvl="2" algn="just">
              <a:spcBef>
                <a:spcPts val="600"/>
              </a:spcBef>
              <a:spcAft>
                <a:spcPts val="600"/>
              </a:spcAft>
              <a:buFont typeface="Wingdings" pitchFamily="2" charset="2"/>
              <a:buChar char="§"/>
            </a:pPr>
            <a:r>
              <a:rPr lang="fr-FR" sz="1400" b="1"/>
              <a:t> dans les comptes dont l’intitulé correspond à leur nature.</a:t>
            </a:r>
          </a:p>
          <a:p>
            <a:pPr marL="742950" lvl="1" indent="-285750" algn="just">
              <a:spcBef>
                <a:spcPts val="600"/>
              </a:spcBef>
              <a:spcAft>
                <a:spcPts val="600"/>
              </a:spcAft>
              <a:buFont typeface="Wingdings" pitchFamily="2" charset="2"/>
              <a:buChar char="§"/>
            </a:pPr>
            <a:r>
              <a:rPr lang="fr-FR" sz="1600" b="1"/>
              <a:t>Selon l’OEC, plusieurs dates peuvent être associées à un même fait comptable, mais la date, dite date comptable, est en pratique celle de la pièce justificative</a:t>
            </a:r>
          </a:p>
          <a:p>
            <a:pPr lvl="2" algn="just">
              <a:spcBef>
                <a:spcPts val="600"/>
              </a:spcBef>
              <a:spcAft>
                <a:spcPts val="600"/>
              </a:spcAft>
            </a:pPr>
            <a:r>
              <a:rPr lang="fr-FR" sz="1600" b="1" i="1"/>
              <a:t>pour l’administration, la date de comptabilisation de l’écriture est celle à laquelle l’enregistrement comptable a été inscrit dans les comptes </a:t>
            </a:r>
          </a:p>
          <a:p>
            <a:pPr lvl="2" algn="just">
              <a:spcBef>
                <a:spcPts val="600"/>
              </a:spcBef>
              <a:spcAft>
                <a:spcPts val="600"/>
              </a:spcAft>
            </a:pPr>
            <a:r>
              <a:rPr lang="fr-FR" sz="1400" b="1">
                <a:sym typeface="Wingdings" pitchFamily="2" charset="2"/>
              </a:rPr>
              <a:t> soit la date de saisie, soit la date de validation</a:t>
            </a:r>
            <a:endParaRPr lang="fr-FR" sz="14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3. CONTENU ET MODALITÉS</a:t>
            </a:r>
            <a:br>
              <a:rPr lang="fr-FR" sz="2600" b="1" smtClean="0">
                <a:solidFill>
                  <a:schemeClr val="bg1"/>
                </a:solidFill>
                <a:latin typeface="Myriad Condensed Web"/>
              </a:rPr>
            </a:br>
            <a:r>
              <a:rPr lang="fr-FR" sz="2600" b="1" smtClean="0">
                <a:solidFill>
                  <a:schemeClr val="bg1"/>
                </a:solidFill>
                <a:latin typeface="Myriad Condensed Web"/>
              </a:rPr>
              <a:t>					</a:t>
            </a:r>
            <a:r>
              <a:rPr lang="fr-FR" sz="2000" b="1" i="1" smtClean="0">
                <a:solidFill>
                  <a:schemeClr val="bg1"/>
                </a:solidFill>
                <a:latin typeface="Myriad Condensed Web"/>
              </a:rPr>
              <a:t>FEC : Informations minimales</a:t>
            </a:r>
          </a:p>
        </p:txBody>
      </p:sp>
      <p:sp>
        <p:nvSpPr>
          <p:cNvPr id="62466" name="Rectangle 3"/>
          <p:cNvSpPr txBox="1">
            <a:spLocks noChangeArrowheads="1"/>
          </p:cNvSpPr>
          <p:nvPr>
            <p:custDataLst>
              <p:tags r:id="rId2"/>
            </p:custDataLst>
          </p:nvPr>
        </p:nvSpPr>
        <p:spPr bwMode="auto">
          <a:xfrm>
            <a:off x="228600" y="25908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6" name="Rectangle 3"/>
          <p:cNvSpPr txBox="1">
            <a:spLocks noChangeArrowheads="1"/>
          </p:cNvSpPr>
          <p:nvPr>
            <p:custDataLst>
              <p:tags r:id="rId3"/>
            </p:custDataLst>
          </p:nvPr>
        </p:nvSpPr>
        <p:spPr>
          <a:xfrm>
            <a:off x="482600" y="2590800"/>
            <a:ext cx="8175625" cy="3586163"/>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Tx/>
              <a:buNone/>
              <a:defRPr/>
            </a:pPr>
            <a:endParaRPr lang="fr-FR" sz="1800" b="1" kern="0" cap="small" dirty="0" smtClean="0">
              <a:solidFill>
                <a:srgbClr val="C00000"/>
              </a:solidFill>
            </a:endParaRPr>
          </a:p>
        </p:txBody>
      </p:sp>
      <p:graphicFrame>
        <p:nvGraphicFramePr>
          <p:cNvPr id="2" name="Tableau 1"/>
          <p:cNvGraphicFramePr>
            <a:graphicFrameLocks noGrp="1"/>
          </p:cNvGraphicFramePr>
          <p:nvPr/>
        </p:nvGraphicFramePr>
        <p:xfrm>
          <a:off x="1600200" y="2462213"/>
          <a:ext cx="5645150" cy="4376737"/>
        </p:xfrm>
        <a:graphic>
          <a:graphicData uri="http://schemas.openxmlformats.org/drawingml/2006/table">
            <a:tbl>
              <a:tblPr>
                <a:tableStyleId>{5C22544A-7EE6-4342-B048-85BDC9FD1C3A}</a:tableStyleId>
              </a:tblPr>
              <a:tblGrid>
                <a:gridCol w="143176"/>
                <a:gridCol w="2454444"/>
                <a:gridCol w="974960"/>
                <a:gridCol w="990868"/>
                <a:gridCol w="509070"/>
                <a:gridCol w="572704"/>
              </a:tblGrid>
              <a:tr h="403489">
                <a:tc gridSpan="2">
                  <a:txBody>
                    <a:bodyPr/>
                    <a:lstStyle/>
                    <a:p>
                      <a:pPr algn="ctr" fontAlgn="ctr"/>
                      <a:r>
                        <a:rPr lang="fr-FR" sz="800" u="none" strike="noStrike" dirty="0">
                          <a:effectLst/>
                        </a:rPr>
                        <a:t>Information</a:t>
                      </a:r>
                      <a:endParaRPr lang="fr-FR" sz="800" b="1" i="0" u="none" strike="noStrike" dirty="0">
                        <a:solidFill>
                          <a:srgbClr val="000000"/>
                        </a:solidFill>
                        <a:effectLst/>
                        <a:latin typeface="Calibri" panose="020F0502020204030204" pitchFamily="34" charset="0"/>
                      </a:endParaRPr>
                    </a:p>
                  </a:txBody>
                  <a:tcPr marL="7094" marR="7094" marT="7094" marB="0" anchor="ctr"/>
                </a:tc>
                <a:tc hMerge="1">
                  <a:txBody>
                    <a:bodyPr/>
                    <a:lstStyle/>
                    <a:p>
                      <a:endParaRPr lang="fr-FR"/>
                    </a:p>
                  </a:txBody>
                  <a:tcPr/>
                </a:tc>
                <a:tc>
                  <a:txBody>
                    <a:bodyPr/>
                    <a:lstStyle/>
                    <a:p>
                      <a:pPr algn="ctr" fontAlgn="ctr"/>
                      <a:r>
                        <a:rPr lang="fr-FR" sz="800" u="none" strike="noStrike" dirty="0">
                          <a:effectLst/>
                        </a:rPr>
                        <a:t>IS - BIC </a:t>
                      </a:r>
                      <a:endParaRPr lang="fr-FR" sz="800" b="1" i="0" u="none" strike="noStrike" dirty="0">
                        <a:solidFill>
                          <a:srgbClr val="000000"/>
                        </a:solidFill>
                        <a:effectLst/>
                        <a:latin typeface="Calibri" panose="020F0502020204030204" pitchFamily="34" charset="0"/>
                      </a:endParaRPr>
                    </a:p>
                  </a:txBody>
                  <a:tcPr marL="7094" marR="7094" marT="7094" marB="0" anchor="ctr"/>
                </a:tc>
                <a:tc>
                  <a:txBody>
                    <a:bodyPr/>
                    <a:lstStyle/>
                    <a:p>
                      <a:pPr algn="ctr" fontAlgn="ctr"/>
                      <a:r>
                        <a:rPr lang="fr-FR" sz="800" u="none" strike="noStrike" dirty="0">
                          <a:effectLst/>
                        </a:rPr>
                        <a:t>BNC ou BA droit commercial</a:t>
                      </a:r>
                      <a:endParaRPr lang="fr-FR" sz="800" b="1" i="0" u="none" strike="noStrike" dirty="0">
                        <a:solidFill>
                          <a:srgbClr val="000000"/>
                        </a:solidFill>
                        <a:effectLst/>
                        <a:latin typeface="Calibri" panose="020F0502020204030204" pitchFamily="34" charset="0"/>
                      </a:endParaRPr>
                    </a:p>
                  </a:txBody>
                  <a:tcPr marL="7094" marR="7094" marT="7094" marB="0" anchor="ctr"/>
                </a:tc>
                <a:tc>
                  <a:txBody>
                    <a:bodyPr/>
                    <a:lstStyle/>
                    <a:p>
                      <a:pPr algn="ctr" fontAlgn="ctr"/>
                      <a:r>
                        <a:rPr lang="fr-FR" sz="800" u="none" strike="noStrike" dirty="0">
                          <a:effectLst/>
                        </a:rPr>
                        <a:t>BA Compta de </a:t>
                      </a:r>
                      <a:r>
                        <a:rPr lang="fr-FR" sz="800" u="none" strike="noStrike" dirty="0" err="1">
                          <a:effectLst/>
                        </a:rPr>
                        <a:t>Tresorerie</a:t>
                      </a:r>
                      <a:endParaRPr lang="fr-FR" sz="800" b="1" i="0" u="none" strike="noStrike" dirty="0">
                        <a:solidFill>
                          <a:srgbClr val="000000"/>
                        </a:solidFill>
                        <a:effectLst/>
                        <a:latin typeface="Calibri" panose="020F0502020204030204" pitchFamily="34" charset="0"/>
                      </a:endParaRPr>
                    </a:p>
                  </a:txBody>
                  <a:tcPr marL="7094" marR="7094" marT="7094" marB="0" anchor="ctr"/>
                </a:tc>
                <a:tc>
                  <a:txBody>
                    <a:bodyPr/>
                    <a:lstStyle/>
                    <a:p>
                      <a:pPr algn="ctr" fontAlgn="ctr"/>
                      <a:r>
                        <a:rPr lang="fr-FR" sz="800" u="none" strike="noStrike" dirty="0">
                          <a:effectLst/>
                        </a:rPr>
                        <a:t>BNC Compta de </a:t>
                      </a:r>
                      <a:r>
                        <a:rPr lang="fr-FR" sz="800" u="none" strike="noStrike" dirty="0" err="1">
                          <a:effectLst/>
                        </a:rPr>
                        <a:t>Tresorerie</a:t>
                      </a:r>
                      <a:endParaRPr lang="fr-FR" sz="800" b="1" i="0" u="none" strike="noStrike" dirty="0">
                        <a:solidFill>
                          <a:srgbClr val="000000"/>
                        </a:solidFill>
                        <a:effectLst/>
                        <a:latin typeface="Calibri" panose="020F0502020204030204" pitchFamily="34" charset="0"/>
                      </a:endParaRPr>
                    </a:p>
                  </a:txBody>
                  <a:tcPr marL="7094" marR="7094" marT="7094" marB="0" anchor="ctr"/>
                </a:tc>
              </a:tr>
              <a:tr h="282442">
                <a:tc>
                  <a:txBody>
                    <a:bodyPr/>
                    <a:lstStyle/>
                    <a:p>
                      <a:pPr algn="ctr" fontAlgn="ctr"/>
                      <a:r>
                        <a:rPr lang="fr-FR" sz="800" u="none" strike="noStrike">
                          <a:effectLst/>
                        </a:rPr>
                        <a:t>1</a:t>
                      </a:r>
                      <a:endParaRPr lang="fr-FR" sz="800" b="0" i="0" u="none" strike="noStrike">
                        <a:solidFill>
                          <a:srgbClr val="000000"/>
                        </a:solidFill>
                        <a:effectLst/>
                        <a:latin typeface="Calibri" panose="020F0502020204030204" pitchFamily="34" charset="0"/>
                      </a:endParaRPr>
                    </a:p>
                  </a:txBody>
                  <a:tcPr marL="7094" marR="7094" marT="7094" marB="0" anchor="ctr"/>
                </a:tc>
                <a:tc>
                  <a:txBody>
                    <a:bodyPr/>
                    <a:lstStyle/>
                    <a:p>
                      <a:pPr algn="l" fontAlgn="ctr"/>
                      <a:r>
                        <a:rPr lang="fr-FR" sz="600" u="none" strike="noStrike">
                          <a:effectLst/>
                        </a:rPr>
                        <a:t>Le code journal de l'écriture comptable</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 X (à blanc si non utilisé)</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dirty="0">
                          <a:effectLst/>
                        </a:rPr>
                        <a:t> X (à blanc si non utilisé)</a:t>
                      </a:r>
                      <a:endParaRPr lang="fr-FR" sz="600" b="0" i="0" u="none" strike="noStrike" dirty="0">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dirty="0">
                          <a:effectLst/>
                        </a:rPr>
                        <a:t> X (à blanc si non utilisé)</a:t>
                      </a:r>
                      <a:endParaRPr lang="fr-FR" sz="600" b="0" i="0" u="none" strike="noStrike" dirty="0">
                        <a:solidFill>
                          <a:srgbClr val="000000"/>
                        </a:solidFill>
                        <a:effectLst/>
                        <a:latin typeface="Verdana" panose="020B0604030504040204" pitchFamily="34" charset="0"/>
                      </a:endParaRPr>
                    </a:p>
                  </a:txBody>
                  <a:tcPr marL="7094" marR="7094" marT="7094" marB="0" anchor="ctr"/>
                </a:tc>
              </a:tr>
              <a:tr h="282442">
                <a:tc>
                  <a:txBody>
                    <a:bodyPr/>
                    <a:lstStyle/>
                    <a:p>
                      <a:pPr algn="ctr" fontAlgn="ctr"/>
                      <a:r>
                        <a:rPr lang="fr-FR" sz="800" u="none" strike="noStrike">
                          <a:effectLst/>
                        </a:rPr>
                        <a:t>2</a:t>
                      </a:r>
                      <a:endParaRPr lang="fr-FR" sz="800" b="0" i="0" u="none" strike="noStrike">
                        <a:solidFill>
                          <a:srgbClr val="000000"/>
                        </a:solidFill>
                        <a:effectLst/>
                        <a:latin typeface="Calibri" panose="020F0502020204030204" pitchFamily="34" charset="0"/>
                      </a:endParaRPr>
                    </a:p>
                  </a:txBody>
                  <a:tcPr marL="7094" marR="7094" marT="7094" marB="0" anchor="ctr"/>
                </a:tc>
                <a:tc>
                  <a:txBody>
                    <a:bodyPr/>
                    <a:lstStyle/>
                    <a:p>
                      <a:pPr algn="l" fontAlgn="ctr"/>
                      <a:r>
                        <a:rPr lang="fr-FR" sz="600" u="none" strike="noStrike" dirty="0">
                          <a:effectLst/>
                        </a:rPr>
                        <a:t>Le libellé journal de l'écriture comptable</a:t>
                      </a:r>
                      <a:endParaRPr lang="fr-FR" sz="600" b="0" i="0" u="none" strike="noStrike" dirty="0">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 X (à blanc si non utilisé)</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dirty="0">
                          <a:effectLst/>
                        </a:rPr>
                        <a:t> X (à blanc si non utilisé)</a:t>
                      </a:r>
                      <a:endParaRPr lang="fr-FR" sz="600" b="0" i="0" u="none" strike="noStrike" dirty="0">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dirty="0">
                          <a:effectLst/>
                        </a:rPr>
                        <a:t> X (à blanc si non utilisé)</a:t>
                      </a:r>
                      <a:endParaRPr lang="fr-FR" sz="600" b="0" i="0" u="none" strike="noStrike" dirty="0">
                        <a:solidFill>
                          <a:srgbClr val="000000"/>
                        </a:solidFill>
                        <a:effectLst/>
                        <a:latin typeface="Verdana" panose="020B0604030504040204" pitchFamily="34" charset="0"/>
                      </a:endParaRPr>
                    </a:p>
                  </a:txBody>
                  <a:tcPr marL="7094" marR="7094" marT="7094" marB="0" anchor="ctr"/>
                </a:tc>
              </a:tr>
              <a:tr h="188295">
                <a:tc>
                  <a:txBody>
                    <a:bodyPr/>
                    <a:lstStyle/>
                    <a:p>
                      <a:pPr algn="ctr" fontAlgn="ctr"/>
                      <a:r>
                        <a:rPr lang="fr-FR" sz="800" u="none" strike="noStrike">
                          <a:effectLst/>
                        </a:rPr>
                        <a:t>3</a:t>
                      </a:r>
                      <a:endParaRPr lang="fr-FR" sz="800" b="0" i="0" u="none" strike="noStrike">
                        <a:solidFill>
                          <a:srgbClr val="000000"/>
                        </a:solidFill>
                        <a:effectLst/>
                        <a:latin typeface="Calibri" panose="020F0502020204030204" pitchFamily="34" charset="0"/>
                      </a:endParaRPr>
                    </a:p>
                  </a:txBody>
                  <a:tcPr marL="7094" marR="7094" marT="7094" marB="0" anchor="ctr"/>
                </a:tc>
                <a:tc>
                  <a:txBody>
                    <a:bodyPr/>
                    <a:lstStyle/>
                    <a:p>
                      <a:pPr algn="l" fontAlgn="ctr"/>
                      <a:r>
                        <a:rPr lang="fr-FR" sz="600" u="none" strike="noStrike" dirty="0">
                          <a:effectLst/>
                        </a:rPr>
                        <a:t>Le numéro sur une séquence continue de l'écriture comptable</a:t>
                      </a:r>
                      <a:endParaRPr lang="fr-FR" sz="600" b="0" i="0" u="none" strike="noStrike" dirty="0">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dirty="0">
                          <a:effectLst/>
                        </a:rPr>
                        <a:t>X</a:t>
                      </a:r>
                      <a:endParaRPr lang="fr-FR" sz="600" b="0" i="0" u="none" strike="noStrike" dirty="0">
                        <a:solidFill>
                          <a:srgbClr val="000000"/>
                        </a:solidFill>
                        <a:effectLst/>
                        <a:latin typeface="Verdana" panose="020B0604030504040204" pitchFamily="34" charset="0"/>
                      </a:endParaRPr>
                    </a:p>
                  </a:txBody>
                  <a:tcPr marL="7094" marR="7094" marT="7094" marB="0" anchor="ctr"/>
                </a:tc>
              </a:tr>
              <a:tr h="134497">
                <a:tc>
                  <a:txBody>
                    <a:bodyPr/>
                    <a:lstStyle/>
                    <a:p>
                      <a:pPr algn="ctr" fontAlgn="ctr"/>
                      <a:r>
                        <a:rPr lang="fr-FR" sz="800" u="none" strike="noStrike">
                          <a:effectLst/>
                        </a:rPr>
                        <a:t>4</a:t>
                      </a:r>
                      <a:endParaRPr lang="fr-FR" sz="800" b="0" i="0" u="none" strike="noStrike">
                        <a:solidFill>
                          <a:srgbClr val="000000"/>
                        </a:solidFill>
                        <a:effectLst/>
                        <a:latin typeface="Calibri" panose="020F0502020204030204" pitchFamily="34" charset="0"/>
                      </a:endParaRPr>
                    </a:p>
                  </a:txBody>
                  <a:tcPr marL="7094" marR="7094" marT="7094" marB="0" anchor="ctr"/>
                </a:tc>
                <a:tc>
                  <a:txBody>
                    <a:bodyPr/>
                    <a:lstStyle/>
                    <a:p>
                      <a:pPr algn="l" fontAlgn="ctr"/>
                      <a:r>
                        <a:rPr lang="fr-FR" sz="600" u="none" strike="noStrike">
                          <a:effectLst/>
                        </a:rPr>
                        <a:t>La date de comptabilisation de l'écriture comptable</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dirty="0">
                          <a:effectLst/>
                        </a:rPr>
                        <a:t>X</a:t>
                      </a:r>
                      <a:endParaRPr lang="fr-FR" sz="600" b="0" i="0" u="none" strike="noStrike" dirty="0">
                        <a:solidFill>
                          <a:srgbClr val="000000"/>
                        </a:solidFill>
                        <a:effectLst/>
                        <a:latin typeface="Verdana" panose="020B0604030504040204" pitchFamily="34" charset="0"/>
                      </a:endParaRPr>
                    </a:p>
                  </a:txBody>
                  <a:tcPr marL="7094" marR="7094" marT="7094" marB="0" anchor="ctr"/>
                </a:tc>
              </a:tr>
              <a:tr h="564885">
                <a:tc>
                  <a:txBody>
                    <a:bodyPr/>
                    <a:lstStyle/>
                    <a:p>
                      <a:pPr algn="ctr" fontAlgn="ctr"/>
                      <a:r>
                        <a:rPr lang="fr-FR" sz="800" u="none" strike="noStrike">
                          <a:effectLst/>
                        </a:rPr>
                        <a:t>5</a:t>
                      </a:r>
                      <a:endParaRPr lang="fr-FR" sz="800" b="0" i="0" u="none" strike="noStrike">
                        <a:solidFill>
                          <a:srgbClr val="000000"/>
                        </a:solidFill>
                        <a:effectLst/>
                        <a:latin typeface="Calibri" panose="020F0502020204030204" pitchFamily="34" charset="0"/>
                      </a:endParaRPr>
                    </a:p>
                  </a:txBody>
                  <a:tcPr marL="7094" marR="7094" marT="7094" marB="0" anchor="ctr"/>
                </a:tc>
                <a:tc>
                  <a:txBody>
                    <a:bodyPr/>
                    <a:lstStyle/>
                    <a:p>
                      <a:pPr algn="l" fontAlgn="ctr"/>
                      <a:r>
                        <a:rPr lang="fr-FR" sz="600" u="none" strike="noStrike" dirty="0">
                          <a:effectLst/>
                        </a:rPr>
                        <a:t>Le numéro de compte</a:t>
                      </a:r>
                      <a:endParaRPr lang="fr-FR" sz="600" b="0" i="0" u="none" strike="noStrike" dirty="0">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dirty="0">
                          <a:effectLst/>
                        </a:rPr>
                        <a:t>X (dont les trois premiers caractères doivent correspondre à des chiffres respectant les normes du plan comptable français)</a:t>
                      </a:r>
                      <a:endParaRPr lang="fr-FR" sz="600" b="0" i="0" u="none" strike="noStrike" dirty="0">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 X (à blanc si non utilisé)</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 X (à blanc si non utilisé)</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dirty="0">
                          <a:effectLst/>
                        </a:rPr>
                        <a:t> X (à blanc si non utilisé)</a:t>
                      </a:r>
                      <a:endParaRPr lang="fr-FR" sz="600" b="0" i="0" u="none" strike="noStrike" dirty="0">
                        <a:solidFill>
                          <a:srgbClr val="000000"/>
                        </a:solidFill>
                        <a:effectLst/>
                        <a:latin typeface="Verdana" panose="020B0604030504040204" pitchFamily="34" charset="0"/>
                      </a:endParaRPr>
                    </a:p>
                  </a:txBody>
                  <a:tcPr marL="7094" marR="7094" marT="7094" marB="0" anchor="ctr"/>
                </a:tc>
              </a:tr>
              <a:tr h="282442">
                <a:tc>
                  <a:txBody>
                    <a:bodyPr/>
                    <a:lstStyle/>
                    <a:p>
                      <a:pPr algn="ctr" fontAlgn="ctr"/>
                      <a:r>
                        <a:rPr lang="fr-FR" sz="800" u="none" strike="noStrike">
                          <a:effectLst/>
                        </a:rPr>
                        <a:t>6</a:t>
                      </a:r>
                      <a:endParaRPr lang="fr-FR" sz="800" b="0" i="0" u="none" strike="noStrike">
                        <a:solidFill>
                          <a:srgbClr val="000000"/>
                        </a:solidFill>
                        <a:effectLst/>
                        <a:latin typeface="Calibri" panose="020F0502020204030204" pitchFamily="34" charset="0"/>
                      </a:endParaRPr>
                    </a:p>
                  </a:txBody>
                  <a:tcPr marL="7094" marR="7094" marT="7094" marB="0" anchor="ctr"/>
                </a:tc>
                <a:tc>
                  <a:txBody>
                    <a:bodyPr/>
                    <a:lstStyle/>
                    <a:p>
                      <a:pPr algn="l" fontAlgn="ctr"/>
                      <a:r>
                        <a:rPr lang="fr-FR" sz="600" u="none" strike="noStrike">
                          <a:effectLst/>
                        </a:rPr>
                        <a:t>Le libellé de compte</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 (conformément à la nomenclature du plan comptable français)</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800" u="none" strike="noStrike">
                          <a:effectLst/>
                        </a:rPr>
                        <a:t>X</a:t>
                      </a:r>
                      <a:endParaRPr lang="fr-FR" sz="800" b="0" i="0" u="none" strike="noStrike">
                        <a:solidFill>
                          <a:srgbClr val="000000"/>
                        </a:solidFill>
                        <a:effectLst/>
                        <a:latin typeface="Calibri" panose="020F0502020204030204" pitchFamily="34" charset="0"/>
                      </a:endParaRPr>
                    </a:p>
                  </a:txBody>
                  <a:tcPr marL="7094" marR="7094" marT="7094" marB="0" anchor="ctr"/>
                </a:tc>
                <a:tc>
                  <a:txBody>
                    <a:bodyPr/>
                    <a:lstStyle/>
                    <a:p>
                      <a:pPr algn="ctr" fontAlgn="ctr"/>
                      <a:r>
                        <a:rPr lang="fr-FR" sz="800" u="none" strike="noStrike" dirty="0">
                          <a:effectLst/>
                        </a:rPr>
                        <a:t>X</a:t>
                      </a:r>
                      <a:endParaRPr lang="fr-FR" sz="800" b="0" i="0" u="none" strike="noStrike" dirty="0">
                        <a:solidFill>
                          <a:srgbClr val="000000"/>
                        </a:solidFill>
                        <a:effectLst/>
                        <a:latin typeface="Calibri" panose="020F0502020204030204" pitchFamily="34" charset="0"/>
                      </a:endParaRPr>
                    </a:p>
                  </a:txBody>
                  <a:tcPr marL="7094" marR="7094" marT="7094" marB="0" anchor="ctr"/>
                </a:tc>
                <a:tc>
                  <a:txBody>
                    <a:bodyPr/>
                    <a:lstStyle/>
                    <a:p>
                      <a:pPr algn="ctr" fontAlgn="ctr"/>
                      <a:r>
                        <a:rPr lang="fr-FR" sz="800" u="none" strike="noStrike" dirty="0">
                          <a:effectLst/>
                        </a:rPr>
                        <a:t>X</a:t>
                      </a:r>
                      <a:endParaRPr lang="fr-FR" sz="800" b="0" i="0" u="none" strike="noStrike" dirty="0">
                        <a:solidFill>
                          <a:srgbClr val="000000"/>
                        </a:solidFill>
                        <a:effectLst/>
                        <a:latin typeface="Calibri" panose="020F0502020204030204" pitchFamily="34" charset="0"/>
                      </a:endParaRPr>
                    </a:p>
                  </a:txBody>
                  <a:tcPr marL="7094" marR="7094" marT="7094" marB="0" anchor="ctr"/>
                </a:tc>
              </a:tr>
              <a:tr h="134497">
                <a:tc>
                  <a:txBody>
                    <a:bodyPr/>
                    <a:lstStyle/>
                    <a:p>
                      <a:pPr algn="ctr" fontAlgn="ctr"/>
                      <a:r>
                        <a:rPr lang="fr-FR" sz="800" u="none" strike="noStrike">
                          <a:effectLst/>
                        </a:rPr>
                        <a:t>7</a:t>
                      </a:r>
                      <a:endParaRPr lang="fr-FR" sz="800" b="0" i="0" u="none" strike="noStrike">
                        <a:solidFill>
                          <a:srgbClr val="000000"/>
                        </a:solidFill>
                        <a:effectLst/>
                        <a:latin typeface="Calibri" panose="020F0502020204030204" pitchFamily="34" charset="0"/>
                      </a:endParaRPr>
                    </a:p>
                  </a:txBody>
                  <a:tcPr marL="7094" marR="7094" marT="7094" marB="0" anchor="ctr"/>
                </a:tc>
                <a:tc>
                  <a:txBody>
                    <a:bodyPr/>
                    <a:lstStyle/>
                    <a:p>
                      <a:pPr algn="l" fontAlgn="ctr"/>
                      <a:r>
                        <a:rPr lang="fr-FR" sz="600" u="none" strike="noStrike">
                          <a:effectLst/>
                        </a:rPr>
                        <a:t>Le numéro de compte auxiliaire (à blanc si non utilisé)</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dirty="0">
                          <a:effectLst/>
                        </a:rPr>
                        <a:t>X</a:t>
                      </a:r>
                      <a:endParaRPr lang="fr-FR" sz="600" b="0" i="0" u="none" strike="noStrike" dirty="0">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dirty="0">
                          <a:effectLst/>
                        </a:rPr>
                        <a:t>X</a:t>
                      </a:r>
                      <a:endParaRPr lang="fr-FR" sz="600" b="0" i="0" u="none" strike="noStrike" dirty="0">
                        <a:solidFill>
                          <a:srgbClr val="000000"/>
                        </a:solidFill>
                        <a:effectLst/>
                        <a:latin typeface="Verdana" panose="020B0604030504040204" pitchFamily="34" charset="0"/>
                      </a:endParaRPr>
                    </a:p>
                  </a:txBody>
                  <a:tcPr marL="7094" marR="7094" marT="7094" marB="0" anchor="ctr"/>
                </a:tc>
              </a:tr>
              <a:tr h="127235">
                <a:tc>
                  <a:txBody>
                    <a:bodyPr/>
                    <a:lstStyle/>
                    <a:p>
                      <a:pPr algn="ctr" fontAlgn="ctr"/>
                      <a:r>
                        <a:rPr lang="fr-FR" sz="800" u="none" strike="noStrike">
                          <a:effectLst/>
                        </a:rPr>
                        <a:t>8</a:t>
                      </a:r>
                      <a:endParaRPr lang="fr-FR" sz="800" b="0" i="0" u="none" strike="noStrike">
                        <a:solidFill>
                          <a:srgbClr val="000000"/>
                        </a:solidFill>
                        <a:effectLst/>
                        <a:latin typeface="Calibri" panose="020F0502020204030204" pitchFamily="34" charset="0"/>
                      </a:endParaRPr>
                    </a:p>
                  </a:txBody>
                  <a:tcPr marL="7094" marR="7094" marT="7094" marB="0" anchor="ctr"/>
                </a:tc>
                <a:tc>
                  <a:txBody>
                    <a:bodyPr/>
                    <a:lstStyle/>
                    <a:p>
                      <a:pPr algn="l" fontAlgn="ctr"/>
                      <a:r>
                        <a:rPr lang="fr-FR" sz="600" u="none" strike="noStrike">
                          <a:effectLst/>
                        </a:rPr>
                        <a:t>Le libellé de compte auxiliaire (à blanc si non utilisé)</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dirty="0">
                          <a:effectLst/>
                        </a:rPr>
                        <a:t>X</a:t>
                      </a:r>
                      <a:endParaRPr lang="fr-FR" sz="600" b="0" i="0" u="none" strike="noStrike" dirty="0">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r>
              <a:tr h="134497">
                <a:tc>
                  <a:txBody>
                    <a:bodyPr/>
                    <a:lstStyle/>
                    <a:p>
                      <a:pPr algn="ctr" fontAlgn="ctr"/>
                      <a:r>
                        <a:rPr lang="fr-FR" sz="800" u="none" strike="noStrike">
                          <a:effectLst/>
                        </a:rPr>
                        <a:t>9</a:t>
                      </a:r>
                      <a:endParaRPr lang="fr-FR" sz="800" b="0" i="0" u="none" strike="noStrike">
                        <a:solidFill>
                          <a:srgbClr val="000000"/>
                        </a:solidFill>
                        <a:effectLst/>
                        <a:latin typeface="Calibri" panose="020F0502020204030204" pitchFamily="34" charset="0"/>
                      </a:endParaRPr>
                    </a:p>
                  </a:txBody>
                  <a:tcPr marL="7094" marR="7094" marT="7094" marB="0" anchor="ctr"/>
                </a:tc>
                <a:tc>
                  <a:txBody>
                    <a:bodyPr/>
                    <a:lstStyle/>
                    <a:p>
                      <a:pPr algn="l" fontAlgn="ctr"/>
                      <a:r>
                        <a:rPr lang="fr-FR" sz="600" u="none" strike="noStrike" dirty="0">
                          <a:effectLst/>
                        </a:rPr>
                        <a:t>La référence de la pièce justificative</a:t>
                      </a:r>
                      <a:endParaRPr lang="fr-FR" sz="600" b="0" i="0" u="none" strike="noStrike" dirty="0">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dirty="0">
                          <a:effectLst/>
                        </a:rPr>
                        <a:t>X</a:t>
                      </a:r>
                      <a:endParaRPr lang="fr-FR" sz="600" b="0" i="0" u="none" strike="noStrike" dirty="0">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dirty="0">
                          <a:effectLst/>
                        </a:rPr>
                        <a:t>X</a:t>
                      </a:r>
                      <a:endParaRPr lang="fr-FR" sz="600" b="0" i="0" u="none" strike="noStrike" dirty="0">
                        <a:solidFill>
                          <a:srgbClr val="000000"/>
                        </a:solidFill>
                        <a:effectLst/>
                        <a:latin typeface="Verdana" panose="020B0604030504040204" pitchFamily="34" charset="0"/>
                      </a:endParaRPr>
                    </a:p>
                  </a:txBody>
                  <a:tcPr marL="7094" marR="7094" marT="7094" marB="0" anchor="ctr"/>
                </a:tc>
              </a:tr>
              <a:tr h="134497">
                <a:tc>
                  <a:txBody>
                    <a:bodyPr/>
                    <a:lstStyle/>
                    <a:p>
                      <a:pPr algn="ctr" fontAlgn="ctr"/>
                      <a:r>
                        <a:rPr lang="fr-FR" sz="800" u="none" strike="noStrike">
                          <a:effectLst/>
                        </a:rPr>
                        <a:t>10</a:t>
                      </a:r>
                      <a:endParaRPr lang="fr-FR" sz="800" b="0" i="0" u="none" strike="noStrike">
                        <a:solidFill>
                          <a:srgbClr val="000000"/>
                        </a:solidFill>
                        <a:effectLst/>
                        <a:latin typeface="Calibri" panose="020F0502020204030204" pitchFamily="34" charset="0"/>
                      </a:endParaRPr>
                    </a:p>
                  </a:txBody>
                  <a:tcPr marL="7094" marR="7094" marT="7094" marB="0" anchor="ctr"/>
                </a:tc>
                <a:tc>
                  <a:txBody>
                    <a:bodyPr/>
                    <a:lstStyle/>
                    <a:p>
                      <a:pPr algn="l" fontAlgn="ctr"/>
                      <a:r>
                        <a:rPr lang="fr-FR" sz="600" u="none" strike="noStrike">
                          <a:effectLst/>
                        </a:rPr>
                        <a:t>La date de la pièce justificative</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dirty="0">
                          <a:effectLst/>
                        </a:rPr>
                        <a:t>X</a:t>
                      </a:r>
                      <a:endParaRPr lang="fr-FR" sz="600" b="0" i="0" u="none" strike="noStrike" dirty="0">
                        <a:solidFill>
                          <a:srgbClr val="000000"/>
                        </a:solidFill>
                        <a:effectLst/>
                        <a:latin typeface="Verdana" panose="020B0604030504040204" pitchFamily="34" charset="0"/>
                      </a:endParaRPr>
                    </a:p>
                  </a:txBody>
                  <a:tcPr marL="7094" marR="7094" marT="7094" marB="0" anchor="ctr"/>
                </a:tc>
              </a:tr>
              <a:tr h="134497">
                <a:tc>
                  <a:txBody>
                    <a:bodyPr/>
                    <a:lstStyle/>
                    <a:p>
                      <a:pPr algn="ctr" fontAlgn="ctr"/>
                      <a:r>
                        <a:rPr lang="fr-FR" sz="800" u="none" strike="noStrike">
                          <a:effectLst/>
                        </a:rPr>
                        <a:t>11</a:t>
                      </a:r>
                      <a:endParaRPr lang="fr-FR" sz="800" b="0" i="0" u="none" strike="noStrike">
                        <a:solidFill>
                          <a:srgbClr val="000000"/>
                        </a:solidFill>
                        <a:effectLst/>
                        <a:latin typeface="Calibri" panose="020F0502020204030204" pitchFamily="34" charset="0"/>
                      </a:endParaRPr>
                    </a:p>
                  </a:txBody>
                  <a:tcPr marL="7094" marR="7094" marT="7094" marB="0" anchor="ctr"/>
                </a:tc>
                <a:tc>
                  <a:txBody>
                    <a:bodyPr/>
                    <a:lstStyle/>
                    <a:p>
                      <a:pPr algn="l" fontAlgn="ctr"/>
                      <a:r>
                        <a:rPr lang="fr-FR" sz="600" u="none" strike="noStrike">
                          <a:effectLst/>
                        </a:rPr>
                        <a:t>Le libellé de l'écriture comptable</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dirty="0">
                          <a:effectLst/>
                        </a:rPr>
                        <a:t>X</a:t>
                      </a:r>
                      <a:endParaRPr lang="fr-FR" sz="600" b="0" i="0" u="none" strike="noStrike" dirty="0">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r>
              <a:tr h="134497">
                <a:tc>
                  <a:txBody>
                    <a:bodyPr/>
                    <a:lstStyle/>
                    <a:p>
                      <a:pPr algn="ctr" fontAlgn="ctr"/>
                      <a:r>
                        <a:rPr lang="fr-FR" sz="800" u="none" strike="noStrike">
                          <a:effectLst/>
                        </a:rPr>
                        <a:t>12</a:t>
                      </a:r>
                      <a:endParaRPr lang="fr-FR" sz="800" b="0" i="0" u="none" strike="noStrike">
                        <a:solidFill>
                          <a:srgbClr val="000000"/>
                        </a:solidFill>
                        <a:effectLst/>
                        <a:latin typeface="Calibri" panose="020F0502020204030204" pitchFamily="34" charset="0"/>
                      </a:endParaRPr>
                    </a:p>
                  </a:txBody>
                  <a:tcPr marL="7094" marR="7094" marT="7094" marB="0" anchor="ctr"/>
                </a:tc>
                <a:tc>
                  <a:txBody>
                    <a:bodyPr/>
                    <a:lstStyle/>
                    <a:p>
                      <a:pPr algn="l" fontAlgn="ctr"/>
                      <a:r>
                        <a:rPr lang="fr-FR" sz="600" u="none" strike="noStrike">
                          <a:effectLst/>
                        </a:rPr>
                        <a:t>Le montant au débit</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dirty="0">
                          <a:effectLst/>
                        </a:rPr>
                        <a:t>X</a:t>
                      </a:r>
                      <a:endParaRPr lang="fr-FR" sz="600" b="0" i="0" u="none" strike="noStrike" dirty="0">
                        <a:solidFill>
                          <a:srgbClr val="000000"/>
                        </a:solidFill>
                        <a:effectLst/>
                        <a:latin typeface="Verdana" panose="020B0604030504040204" pitchFamily="34" charset="0"/>
                      </a:endParaRPr>
                    </a:p>
                  </a:txBody>
                  <a:tcPr marL="7094" marR="7094" marT="7094" marB="0" anchor="ctr"/>
                </a:tc>
              </a:tr>
              <a:tr h="134497">
                <a:tc>
                  <a:txBody>
                    <a:bodyPr/>
                    <a:lstStyle/>
                    <a:p>
                      <a:pPr algn="ctr" fontAlgn="ctr"/>
                      <a:r>
                        <a:rPr lang="fr-FR" sz="800" u="none" strike="noStrike">
                          <a:effectLst/>
                        </a:rPr>
                        <a:t>13</a:t>
                      </a:r>
                      <a:endParaRPr lang="fr-FR" sz="800" b="0" i="0" u="none" strike="noStrike">
                        <a:solidFill>
                          <a:srgbClr val="000000"/>
                        </a:solidFill>
                        <a:effectLst/>
                        <a:latin typeface="Calibri" panose="020F0502020204030204" pitchFamily="34" charset="0"/>
                      </a:endParaRPr>
                    </a:p>
                  </a:txBody>
                  <a:tcPr marL="7094" marR="7094" marT="7094" marB="0" anchor="ctr"/>
                </a:tc>
                <a:tc>
                  <a:txBody>
                    <a:bodyPr/>
                    <a:lstStyle/>
                    <a:p>
                      <a:pPr algn="l" fontAlgn="ctr"/>
                      <a:r>
                        <a:rPr lang="fr-FR" sz="600" u="none" strike="noStrike">
                          <a:effectLst/>
                        </a:rPr>
                        <a:t>Le montant au crédit</a:t>
                      </a:r>
                      <a:endParaRPr lang="fr-FR" sz="600" b="0" i="0" u="none" strike="noStrike">
                        <a:solidFill>
                          <a:srgbClr val="000000"/>
                        </a:solidFill>
                        <a:effectLst/>
                        <a:latin typeface="Verdana" panose="020B0604030504040204" pitchFamily="34" charset="0"/>
                      </a:endParaRPr>
                    </a:p>
                  </a:txBody>
                  <a:tcPr marL="7094" marR="7094" marT="7094" marB="0" anchor="ctr">
                    <a:lnB w="12700" cap="flat" cmpd="sng" algn="ctr">
                      <a:solidFill>
                        <a:schemeClr val="tx1"/>
                      </a:solidFill>
                      <a:prstDash val="solid"/>
                      <a:round/>
                      <a:headEnd type="none" w="med" len="med"/>
                      <a:tailEnd type="none" w="med" len="med"/>
                    </a:lnB>
                  </a:tcP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dirty="0">
                          <a:effectLst/>
                        </a:rPr>
                        <a:t>X</a:t>
                      </a:r>
                      <a:endParaRPr lang="fr-FR" sz="600" b="0" i="0" u="none" strike="noStrike" dirty="0">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dirty="0">
                          <a:effectLst/>
                        </a:rPr>
                        <a:t>X</a:t>
                      </a:r>
                      <a:endParaRPr lang="fr-FR" sz="600" b="0" i="0" u="none" strike="noStrike" dirty="0">
                        <a:solidFill>
                          <a:srgbClr val="000000"/>
                        </a:solidFill>
                        <a:effectLst/>
                        <a:latin typeface="Verdana" panose="020B0604030504040204" pitchFamily="34" charset="0"/>
                      </a:endParaRPr>
                    </a:p>
                  </a:txBody>
                  <a:tcPr marL="7094" marR="7094" marT="7094" marB="0" anchor="ctr"/>
                </a:tc>
              </a:tr>
              <a:tr h="134497">
                <a:tc>
                  <a:txBody>
                    <a:bodyPr/>
                    <a:lstStyle/>
                    <a:p>
                      <a:pPr algn="ctr" fontAlgn="ctr"/>
                      <a:r>
                        <a:rPr lang="fr-FR" sz="800" u="none" strike="noStrike">
                          <a:effectLst/>
                        </a:rPr>
                        <a:t>14</a:t>
                      </a:r>
                      <a:endParaRPr lang="fr-FR" sz="800" b="0" i="0" u="none" strike="noStrike">
                        <a:solidFill>
                          <a:srgbClr val="000000"/>
                        </a:solidFill>
                        <a:effectLst/>
                        <a:latin typeface="Calibri" panose="020F0502020204030204" pitchFamily="34" charset="0"/>
                      </a:endParaRPr>
                    </a:p>
                  </a:txBody>
                  <a:tcPr marL="7094" marR="7094" marT="7094" marB="0" anchor="ctr">
                    <a:lnR w="12700" cap="flat" cmpd="sng" algn="ctr">
                      <a:solidFill>
                        <a:schemeClr val="tx1"/>
                      </a:solidFill>
                      <a:prstDash val="solid"/>
                      <a:round/>
                      <a:headEnd type="none" w="med" len="med"/>
                      <a:tailEnd type="none" w="med" len="med"/>
                    </a:lnR>
                  </a:tcPr>
                </a:tc>
                <a:tc>
                  <a:txBody>
                    <a:bodyPr/>
                    <a:lstStyle/>
                    <a:p>
                      <a:pPr algn="l" fontAlgn="ctr"/>
                      <a:r>
                        <a:rPr lang="fr-FR" sz="600" u="none" strike="noStrike" dirty="0">
                          <a:effectLst/>
                        </a:rPr>
                        <a:t>Le lettrage de l'écriture comptable (à blanc si non utilisé)</a:t>
                      </a:r>
                      <a:endParaRPr lang="fr-FR" sz="600" b="0" i="0" u="none" strike="noStrike" dirty="0">
                        <a:solidFill>
                          <a:srgbClr val="000000"/>
                        </a:solidFill>
                        <a:effectLst/>
                        <a:latin typeface="Verdana" panose="020B0604030504040204" pitchFamily="34" charset="0"/>
                      </a:endParaRPr>
                    </a:p>
                  </a:txBody>
                  <a:tcPr marL="7094" marR="7094" marT="70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lnL w="12700" cap="flat" cmpd="sng" algn="ctr">
                      <a:solidFill>
                        <a:schemeClr val="tx1"/>
                      </a:solidFill>
                      <a:prstDash val="solid"/>
                      <a:round/>
                      <a:headEnd type="none" w="med" len="med"/>
                      <a:tailEnd type="none" w="med" len="med"/>
                    </a:lnL>
                  </a:tcP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dirty="0">
                          <a:effectLst/>
                        </a:rPr>
                        <a:t>X</a:t>
                      </a:r>
                      <a:endParaRPr lang="fr-FR" sz="600" b="0" i="0" u="none" strike="noStrike" dirty="0">
                        <a:solidFill>
                          <a:srgbClr val="000000"/>
                        </a:solidFill>
                        <a:effectLst/>
                        <a:latin typeface="Verdana" panose="020B0604030504040204" pitchFamily="34" charset="0"/>
                      </a:endParaRPr>
                    </a:p>
                  </a:txBody>
                  <a:tcPr marL="7094" marR="7094" marT="7094" marB="0" anchor="ctr"/>
                </a:tc>
              </a:tr>
              <a:tr h="134497">
                <a:tc>
                  <a:txBody>
                    <a:bodyPr/>
                    <a:lstStyle/>
                    <a:p>
                      <a:pPr algn="ctr" fontAlgn="ctr"/>
                      <a:r>
                        <a:rPr lang="fr-FR" sz="800" u="none" strike="noStrike">
                          <a:effectLst/>
                        </a:rPr>
                        <a:t>15</a:t>
                      </a:r>
                      <a:endParaRPr lang="fr-FR" sz="800" b="0" i="0" u="none" strike="noStrike">
                        <a:solidFill>
                          <a:srgbClr val="000000"/>
                        </a:solidFill>
                        <a:effectLst/>
                        <a:latin typeface="Calibri" panose="020F0502020204030204" pitchFamily="34" charset="0"/>
                      </a:endParaRPr>
                    </a:p>
                  </a:txBody>
                  <a:tcPr marL="7094" marR="7094" marT="7094" marB="0" anchor="ctr"/>
                </a:tc>
                <a:tc>
                  <a:txBody>
                    <a:bodyPr/>
                    <a:lstStyle/>
                    <a:p>
                      <a:pPr algn="l" fontAlgn="ctr"/>
                      <a:r>
                        <a:rPr lang="fr-FR" sz="600" u="none" strike="noStrike">
                          <a:effectLst/>
                        </a:rPr>
                        <a:t>La date de lettrage (à blanc si non utilisé)</a:t>
                      </a:r>
                      <a:endParaRPr lang="fr-FR" sz="600" b="0" i="0" u="none" strike="noStrike">
                        <a:solidFill>
                          <a:srgbClr val="000000"/>
                        </a:solidFill>
                        <a:effectLst/>
                        <a:latin typeface="Verdana" panose="020B0604030504040204" pitchFamily="34" charset="0"/>
                      </a:endParaRPr>
                    </a:p>
                  </a:txBody>
                  <a:tcPr marL="7094" marR="7094" marT="7094" marB="0" anchor="ctr">
                    <a:lnT w="12700" cap="flat" cmpd="sng" algn="ctr">
                      <a:solidFill>
                        <a:schemeClr val="tx1"/>
                      </a:solidFill>
                      <a:prstDash val="solid"/>
                      <a:round/>
                      <a:headEnd type="none" w="med" len="med"/>
                      <a:tailEnd type="none" w="med" len="med"/>
                    </a:lnT>
                  </a:tcP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dirty="0">
                          <a:effectLst/>
                        </a:rPr>
                        <a:t>X</a:t>
                      </a:r>
                      <a:endParaRPr lang="fr-FR" sz="600" b="0" i="0" u="none" strike="noStrike" dirty="0">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r>
              <a:tr h="134497">
                <a:tc>
                  <a:txBody>
                    <a:bodyPr/>
                    <a:lstStyle/>
                    <a:p>
                      <a:pPr algn="ctr" fontAlgn="ctr"/>
                      <a:r>
                        <a:rPr lang="fr-FR" sz="800" u="none" strike="noStrike">
                          <a:effectLst/>
                        </a:rPr>
                        <a:t>16</a:t>
                      </a:r>
                      <a:endParaRPr lang="fr-FR" sz="800" b="0" i="0" u="none" strike="noStrike">
                        <a:solidFill>
                          <a:srgbClr val="000000"/>
                        </a:solidFill>
                        <a:effectLst/>
                        <a:latin typeface="Calibri" panose="020F0502020204030204" pitchFamily="34" charset="0"/>
                      </a:endParaRPr>
                    </a:p>
                  </a:txBody>
                  <a:tcPr marL="7094" marR="7094" marT="7094" marB="0" anchor="ctr"/>
                </a:tc>
                <a:tc>
                  <a:txBody>
                    <a:bodyPr/>
                    <a:lstStyle/>
                    <a:p>
                      <a:pPr algn="l" fontAlgn="ctr"/>
                      <a:r>
                        <a:rPr lang="fr-FR" sz="600" u="none" strike="noStrike">
                          <a:effectLst/>
                        </a:rPr>
                        <a:t>La date de validation de l'écriture comptable</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r>
              <a:tr h="134497">
                <a:tc>
                  <a:txBody>
                    <a:bodyPr/>
                    <a:lstStyle/>
                    <a:p>
                      <a:pPr algn="ctr" fontAlgn="ctr"/>
                      <a:r>
                        <a:rPr lang="fr-FR" sz="800" u="none" strike="noStrike">
                          <a:effectLst/>
                        </a:rPr>
                        <a:t>17</a:t>
                      </a:r>
                      <a:endParaRPr lang="fr-FR" sz="800" b="0" i="0" u="none" strike="noStrike">
                        <a:solidFill>
                          <a:srgbClr val="000000"/>
                        </a:solidFill>
                        <a:effectLst/>
                        <a:latin typeface="Calibri" panose="020F0502020204030204" pitchFamily="34" charset="0"/>
                      </a:endParaRPr>
                    </a:p>
                  </a:txBody>
                  <a:tcPr marL="7094" marR="7094" marT="7094" marB="0" anchor="ctr"/>
                </a:tc>
                <a:tc>
                  <a:txBody>
                    <a:bodyPr/>
                    <a:lstStyle/>
                    <a:p>
                      <a:pPr algn="l" fontAlgn="ctr"/>
                      <a:r>
                        <a:rPr lang="fr-FR" sz="600" u="none" strike="noStrike">
                          <a:effectLst/>
                        </a:rPr>
                        <a:t>Le montant en devise (à blanc si non utilisé)</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dirty="0">
                          <a:effectLst/>
                        </a:rPr>
                        <a:t>X</a:t>
                      </a:r>
                      <a:endParaRPr lang="fr-FR" sz="600" b="0" i="0" u="none" strike="noStrike" dirty="0">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r>
              <a:tr h="134497">
                <a:tc>
                  <a:txBody>
                    <a:bodyPr/>
                    <a:lstStyle/>
                    <a:p>
                      <a:pPr algn="ctr" fontAlgn="ctr"/>
                      <a:r>
                        <a:rPr lang="fr-FR" sz="800" u="none" strike="noStrike">
                          <a:effectLst/>
                        </a:rPr>
                        <a:t>18</a:t>
                      </a:r>
                      <a:endParaRPr lang="fr-FR" sz="800" b="0" i="0" u="none" strike="noStrike">
                        <a:solidFill>
                          <a:srgbClr val="000000"/>
                        </a:solidFill>
                        <a:effectLst/>
                        <a:latin typeface="Calibri" panose="020F0502020204030204" pitchFamily="34" charset="0"/>
                      </a:endParaRPr>
                    </a:p>
                  </a:txBody>
                  <a:tcPr marL="7094" marR="7094" marT="7094" marB="0" anchor="ctr"/>
                </a:tc>
                <a:tc>
                  <a:txBody>
                    <a:bodyPr/>
                    <a:lstStyle/>
                    <a:p>
                      <a:pPr algn="l" fontAlgn="ctr"/>
                      <a:r>
                        <a:rPr lang="fr-FR" sz="600" u="none" strike="noStrike">
                          <a:effectLst/>
                        </a:rPr>
                        <a:t>L'identifiant de la devise (à blanc si non utilisé)</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dirty="0">
                          <a:effectLst/>
                        </a:rPr>
                        <a:t>X</a:t>
                      </a:r>
                      <a:endParaRPr lang="fr-FR" sz="600" b="0" i="0" u="none" strike="noStrike" dirty="0">
                        <a:solidFill>
                          <a:srgbClr val="000000"/>
                        </a:solidFill>
                        <a:effectLst/>
                        <a:latin typeface="Verdana" panose="020B0604030504040204" pitchFamily="34" charset="0"/>
                      </a:endParaRPr>
                    </a:p>
                  </a:txBody>
                  <a:tcPr marL="7094" marR="7094" marT="7094" marB="0" anchor="ctr"/>
                </a:tc>
              </a:tr>
              <a:tr h="134497">
                <a:tc>
                  <a:txBody>
                    <a:bodyPr/>
                    <a:lstStyle/>
                    <a:p>
                      <a:pPr algn="ctr" fontAlgn="ctr"/>
                      <a:r>
                        <a:rPr lang="fr-FR" sz="800" u="none" strike="noStrike">
                          <a:effectLst/>
                        </a:rPr>
                        <a:t>19</a:t>
                      </a:r>
                      <a:endParaRPr lang="fr-FR" sz="800" b="0" i="0" u="none" strike="noStrike">
                        <a:solidFill>
                          <a:srgbClr val="000000"/>
                        </a:solidFill>
                        <a:effectLst/>
                        <a:latin typeface="Calibri" panose="020F0502020204030204" pitchFamily="34" charset="0"/>
                      </a:endParaRPr>
                    </a:p>
                  </a:txBody>
                  <a:tcPr marL="7094" marR="7094" marT="7094" marB="0" anchor="ctr"/>
                </a:tc>
                <a:tc>
                  <a:txBody>
                    <a:bodyPr/>
                    <a:lstStyle/>
                    <a:p>
                      <a:pPr algn="l" fontAlgn="ctr"/>
                      <a:r>
                        <a:rPr lang="fr-FR" sz="600" u="none" strike="noStrike">
                          <a:effectLst/>
                        </a:rPr>
                        <a:t>La date de règlement</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NA</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NA</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dirty="0">
                          <a:effectLst/>
                        </a:rPr>
                        <a:t>X</a:t>
                      </a:r>
                      <a:endParaRPr lang="fr-FR" sz="600" b="0" i="0" u="none" strike="noStrike" dirty="0">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r>
              <a:tr h="134497">
                <a:tc>
                  <a:txBody>
                    <a:bodyPr/>
                    <a:lstStyle/>
                    <a:p>
                      <a:pPr algn="ctr" fontAlgn="ctr"/>
                      <a:r>
                        <a:rPr lang="fr-FR" sz="800" u="none" strike="noStrike">
                          <a:effectLst/>
                        </a:rPr>
                        <a:t>20</a:t>
                      </a:r>
                      <a:endParaRPr lang="fr-FR" sz="800" b="0" i="0" u="none" strike="noStrike">
                        <a:solidFill>
                          <a:srgbClr val="000000"/>
                        </a:solidFill>
                        <a:effectLst/>
                        <a:latin typeface="Calibri" panose="020F0502020204030204" pitchFamily="34" charset="0"/>
                      </a:endParaRPr>
                    </a:p>
                  </a:txBody>
                  <a:tcPr marL="7094" marR="7094" marT="7094" marB="0" anchor="ctr"/>
                </a:tc>
                <a:tc>
                  <a:txBody>
                    <a:bodyPr/>
                    <a:lstStyle/>
                    <a:p>
                      <a:pPr algn="l" fontAlgn="ctr"/>
                      <a:r>
                        <a:rPr lang="fr-FR" sz="600" u="none" strike="noStrike">
                          <a:effectLst/>
                        </a:rPr>
                        <a:t>Le mode de règlement</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NA</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NA</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dirty="0">
                          <a:effectLst/>
                        </a:rPr>
                        <a:t>X</a:t>
                      </a:r>
                      <a:endParaRPr lang="fr-FR" sz="600" b="0" i="0" u="none" strike="noStrike" dirty="0">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r>
              <a:tr h="134497">
                <a:tc>
                  <a:txBody>
                    <a:bodyPr/>
                    <a:lstStyle/>
                    <a:p>
                      <a:pPr algn="ctr" fontAlgn="ctr"/>
                      <a:r>
                        <a:rPr lang="fr-FR" sz="800" u="none" strike="noStrike">
                          <a:effectLst/>
                        </a:rPr>
                        <a:t>21</a:t>
                      </a:r>
                      <a:endParaRPr lang="fr-FR" sz="800" b="0" i="0" u="none" strike="noStrike">
                        <a:solidFill>
                          <a:srgbClr val="000000"/>
                        </a:solidFill>
                        <a:effectLst/>
                        <a:latin typeface="Calibri" panose="020F0502020204030204" pitchFamily="34" charset="0"/>
                      </a:endParaRPr>
                    </a:p>
                  </a:txBody>
                  <a:tcPr marL="7094" marR="7094" marT="7094" marB="0" anchor="ctr"/>
                </a:tc>
                <a:tc>
                  <a:txBody>
                    <a:bodyPr/>
                    <a:lstStyle/>
                    <a:p>
                      <a:pPr algn="l" fontAlgn="ctr"/>
                      <a:r>
                        <a:rPr lang="fr-FR" sz="600" u="none" strike="noStrike">
                          <a:effectLst/>
                        </a:rPr>
                        <a:t>La nature de l'opération (à blanc si non utilisé)</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NA</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NA</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X</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dirty="0">
                          <a:effectLst/>
                        </a:rPr>
                        <a:t>X</a:t>
                      </a:r>
                      <a:endParaRPr lang="fr-FR" sz="600" b="0" i="0" u="none" strike="noStrike" dirty="0">
                        <a:solidFill>
                          <a:srgbClr val="000000"/>
                        </a:solidFill>
                        <a:effectLst/>
                        <a:latin typeface="Verdana" panose="020B0604030504040204" pitchFamily="34" charset="0"/>
                      </a:endParaRPr>
                    </a:p>
                  </a:txBody>
                  <a:tcPr marL="7094" marR="7094" marT="7094" marB="0" anchor="ctr"/>
                </a:tc>
              </a:tr>
              <a:tr h="134497">
                <a:tc>
                  <a:txBody>
                    <a:bodyPr/>
                    <a:lstStyle/>
                    <a:p>
                      <a:pPr algn="ctr" fontAlgn="ctr"/>
                      <a:r>
                        <a:rPr lang="fr-FR" sz="800" u="none" strike="noStrike">
                          <a:effectLst/>
                        </a:rPr>
                        <a:t>22</a:t>
                      </a:r>
                      <a:endParaRPr lang="fr-FR" sz="800" b="0" i="0" u="none" strike="noStrike">
                        <a:solidFill>
                          <a:srgbClr val="000000"/>
                        </a:solidFill>
                        <a:effectLst/>
                        <a:latin typeface="Calibri" panose="020F0502020204030204" pitchFamily="34" charset="0"/>
                      </a:endParaRPr>
                    </a:p>
                  </a:txBody>
                  <a:tcPr marL="7094" marR="7094" marT="7094" marB="0" anchor="ctr"/>
                </a:tc>
                <a:tc>
                  <a:txBody>
                    <a:bodyPr/>
                    <a:lstStyle/>
                    <a:p>
                      <a:pPr algn="l" fontAlgn="ctr"/>
                      <a:r>
                        <a:rPr lang="fr-FR" sz="600" u="none" strike="noStrike" dirty="0">
                          <a:effectLst/>
                        </a:rPr>
                        <a:t>L'identification du client (à blanc si non utilisé)</a:t>
                      </a:r>
                      <a:endParaRPr lang="fr-FR" sz="600" b="0" i="0" u="none" strike="noStrike" dirty="0">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NA</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a:effectLst/>
                        </a:rPr>
                        <a:t>NA</a:t>
                      </a:r>
                      <a:endParaRPr lang="fr-FR" sz="600" b="0" i="0" u="none" strike="noStrike">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dirty="0">
                          <a:effectLst/>
                        </a:rPr>
                        <a:t>NA</a:t>
                      </a:r>
                      <a:endParaRPr lang="fr-FR" sz="600" b="0" i="0" u="none" strike="noStrike" dirty="0">
                        <a:solidFill>
                          <a:srgbClr val="000000"/>
                        </a:solidFill>
                        <a:effectLst/>
                        <a:latin typeface="Verdana" panose="020B0604030504040204" pitchFamily="34" charset="0"/>
                      </a:endParaRPr>
                    </a:p>
                  </a:txBody>
                  <a:tcPr marL="7094" marR="7094" marT="7094" marB="0" anchor="ctr"/>
                </a:tc>
                <a:tc>
                  <a:txBody>
                    <a:bodyPr/>
                    <a:lstStyle/>
                    <a:p>
                      <a:pPr algn="ctr" fontAlgn="ctr"/>
                      <a:r>
                        <a:rPr lang="fr-FR" sz="600" u="none" strike="noStrike" dirty="0">
                          <a:effectLst/>
                        </a:rPr>
                        <a:t>X</a:t>
                      </a:r>
                      <a:endParaRPr lang="fr-FR" sz="600" b="0" i="0" u="none" strike="noStrike" dirty="0">
                        <a:solidFill>
                          <a:srgbClr val="000000"/>
                        </a:solidFill>
                        <a:effectLst/>
                        <a:latin typeface="Verdana" panose="020B0604030504040204" pitchFamily="34" charset="0"/>
                      </a:endParaRPr>
                    </a:p>
                  </a:txBody>
                  <a:tcPr marL="7094" marR="7094" marT="7094" marB="0" anchor="ct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3. CONTENU ET MODALITES</a:t>
            </a:r>
            <a:br>
              <a:rPr lang="fr-FR" sz="2600" b="1" smtClean="0">
                <a:solidFill>
                  <a:schemeClr val="bg1"/>
                </a:solidFill>
                <a:latin typeface="Myriad Condensed Web"/>
              </a:rPr>
            </a:br>
            <a:r>
              <a:rPr lang="fr-FR" sz="2600" b="1" smtClean="0">
                <a:solidFill>
                  <a:schemeClr val="bg1"/>
                </a:solidFill>
                <a:latin typeface="Myriad Condensed Web"/>
              </a:rPr>
              <a:t>						</a:t>
            </a:r>
            <a:r>
              <a:rPr lang="fr-FR" sz="2600" b="1" i="1" smtClean="0">
                <a:solidFill>
                  <a:schemeClr val="bg1"/>
                </a:solidFill>
                <a:latin typeface="Myriad Condensed Web"/>
              </a:rPr>
              <a:t>Format du FEC</a:t>
            </a:r>
          </a:p>
        </p:txBody>
      </p:sp>
      <p:sp>
        <p:nvSpPr>
          <p:cNvPr id="64514" name="Rectangle 3"/>
          <p:cNvSpPr txBox="1">
            <a:spLocks noChangeArrowheads="1"/>
          </p:cNvSpPr>
          <p:nvPr>
            <p:custDataLst>
              <p:tags r:id="rId2"/>
            </p:custDataLst>
          </p:nvPr>
        </p:nvSpPr>
        <p:spPr bwMode="auto">
          <a:xfrm>
            <a:off x="241300" y="26670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64515" name="Rectangle 3"/>
          <p:cNvSpPr txBox="1">
            <a:spLocks noChangeArrowheads="1"/>
          </p:cNvSpPr>
          <p:nvPr>
            <p:custDataLst>
              <p:tags r:id="rId3"/>
            </p:custDataLst>
          </p:nvPr>
        </p:nvSpPr>
        <p:spPr bwMode="auto">
          <a:xfrm>
            <a:off x="457200" y="2911475"/>
            <a:ext cx="8175625" cy="3586163"/>
          </a:xfrm>
          <a:prstGeom prst="rect">
            <a:avLst/>
          </a:prstGeom>
          <a:noFill/>
          <a:ln w="9525">
            <a:noFill/>
            <a:miter lim="800000"/>
            <a:headEnd/>
            <a:tailEnd/>
          </a:ln>
        </p:spPr>
        <p:txBody>
          <a:bodyPr/>
          <a:lstStyle/>
          <a:p>
            <a:pPr marL="342900" indent="-342900">
              <a:spcBef>
                <a:spcPct val="20000"/>
              </a:spcBef>
            </a:pPr>
            <a:endParaRPr lang="fr-FR" sz="1400" b="1">
              <a:solidFill>
                <a:srgbClr val="FF0000"/>
              </a:solidFill>
            </a:endParaRPr>
          </a:p>
          <a:p>
            <a:pPr marL="742950" lvl="1" indent="-285750" algn="just">
              <a:spcBef>
                <a:spcPts val="600"/>
              </a:spcBef>
              <a:spcAft>
                <a:spcPts val="600"/>
              </a:spcAft>
              <a:buFont typeface="Wingdings" pitchFamily="2" charset="2"/>
              <a:buChar char="§"/>
            </a:pPr>
            <a:r>
              <a:rPr lang="fr-FR" b="1"/>
              <a:t>Seules les écritures de la comptabilité générale sont visées</a:t>
            </a:r>
          </a:p>
          <a:p>
            <a:pPr marL="1200150" lvl="2" indent="-285750" algn="just">
              <a:spcBef>
                <a:spcPts val="600"/>
              </a:spcBef>
              <a:spcAft>
                <a:spcPts val="600"/>
              </a:spcAft>
              <a:buFont typeface="Wingdings" pitchFamily="2" charset="2"/>
              <a:buChar char="Ø"/>
            </a:pPr>
            <a:r>
              <a:rPr lang="fr-FR" b="1" i="1"/>
              <a:t>cas des comptes de classe 8 et 9 !</a:t>
            </a:r>
          </a:p>
          <a:p>
            <a:pPr marL="742950" lvl="1" indent="-285750" algn="just">
              <a:spcBef>
                <a:spcPts val="600"/>
              </a:spcBef>
              <a:spcAft>
                <a:spcPts val="600"/>
              </a:spcAft>
              <a:buFont typeface="Wingdings" pitchFamily="2" charset="2"/>
              <a:buChar char="§"/>
            </a:pPr>
            <a:r>
              <a:rPr lang="fr-FR" b="1"/>
              <a:t>Les fichiers informatiques contenant les pièces justificatives (facturation, recettes, etc.,) ne sont pas concernés par cette mesure</a:t>
            </a:r>
          </a:p>
          <a:p>
            <a:pPr marL="742950" lvl="1" indent="-285750">
              <a:spcBef>
                <a:spcPts val="600"/>
              </a:spcBef>
              <a:spcAft>
                <a:spcPts val="600"/>
              </a:spcAft>
            </a:pPr>
            <a:r>
              <a:rPr lang="fr-F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idx="4294967295"/>
            <p:custDataLst>
              <p:tags r:id="rId1"/>
            </p:custDataLst>
          </p:nvPr>
        </p:nvSpPr>
        <p:spPr>
          <a:xfrm>
            <a:off x="457200" y="1493838"/>
            <a:ext cx="8458200" cy="944562"/>
          </a:xfrm>
        </p:spPr>
        <p:txBody>
          <a:bodyPr/>
          <a:lstStyle/>
          <a:p>
            <a:pPr algn="l" eaLnBrk="1" hangingPunct="1"/>
            <a:r>
              <a:rPr lang="fr-FR" sz="2600" b="1" smtClean="0">
                <a:solidFill>
                  <a:schemeClr val="bg1"/>
                </a:solidFill>
                <a:latin typeface="Myriad Condensed Web"/>
              </a:rPr>
              <a:t>INTERVENANTS</a:t>
            </a:r>
          </a:p>
        </p:txBody>
      </p:sp>
      <p:sp>
        <p:nvSpPr>
          <p:cNvPr id="29698" name="Rectangle 3"/>
          <p:cNvSpPr txBox="1">
            <a:spLocks noChangeArrowheads="1"/>
          </p:cNvSpPr>
          <p:nvPr>
            <p:custDataLst>
              <p:tags r:id="rId2"/>
            </p:custDataLst>
          </p:nvPr>
        </p:nvSpPr>
        <p:spPr bwMode="auto">
          <a:xfrm>
            <a:off x="201613" y="26670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29699" name="Text Box 5"/>
          <p:cNvSpPr txBox="1">
            <a:spLocks noChangeArrowheads="1"/>
          </p:cNvSpPr>
          <p:nvPr/>
        </p:nvSpPr>
        <p:spPr bwMode="auto">
          <a:xfrm>
            <a:off x="304800" y="2590800"/>
            <a:ext cx="8610600" cy="4022725"/>
          </a:xfrm>
          <a:prstGeom prst="rect">
            <a:avLst/>
          </a:prstGeom>
          <a:noFill/>
          <a:ln w="9525">
            <a:noFill/>
            <a:miter lim="800000"/>
            <a:headEnd/>
            <a:tailEnd/>
          </a:ln>
        </p:spPr>
        <p:txBody>
          <a:bodyPr>
            <a:spAutoFit/>
          </a:bodyPr>
          <a:lstStyle/>
          <a:p>
            <a:pPr algn="ctr"/>
            <a:r>
              <a:rPr lang="fr-FR" sz="2000" b="1"/>
              <a:t>Jean-Luc AUSTIN</a:t>
            </a:r>
          </a:p>
          <a:p>
            <a:pPr algn="ctr"/>
            <a:r>
              <a:rPr lang="fr-FR" sz="2000" i="1"/>
              <a:t>Auditeur informatique – Administrateur de l’AFAI</a:t>
            </a:r>
          </a:p>
          <a:p>
            <a:pPr algn="ctr"/>
            <a:r>
              <a:rPr lang="fr-FR" sz="2000" i="1"/>
              <a:t>Associé Incivo</a:t>
            </a:r>
          </a:p>
          <a:p>
            <a:pPr algn="ctr"/>
            <a:endParaRPr lang="fr-FR" sz="2000" i="1"/>
          </a:p>
          <a:p>
            <a:pPr algn="ctr"/>
            <a:r>
              <a:rPr lang="fr-FR" sz="2000" b="1"/>
              <a:t>David BIZIEN</a:t>
            </a:r>
          </a:p>
          <a:p>
            <a:pPr algn="ctr"/>
            <a:r>
              <a:rPr lang="fr-FR" sz="2000" i="1"/>
              <a:t>DSI Finance </a:t>
            </a:r>
          </a:p>
          <a:p>
            <a:pPr algn="ctr"/>
            <a:r>
              <a:rPr lang="fr-FR" sz="2000" i="1"/>
              <a:t>Coliposte – Groupe La Poste</a:t>
            </a:r>
          </a:p>
          <a:p>
            <a:pPr algn="ctr"/>
            <a:endParaRPr lang="fr-FR" sz="2000" b="1" i="1"/>
          </a:p>
          <a:p>
            <a:pPr algn="ctr"/>
            <a:r>
              <a:rPr lang="fr-FR" sz="2000" b="1"/>
              <a:t>Marc LAMORT de GAIL</a:t>
            </a:r>
          </a:p>
          <a:p>
            <a:pPr algn="ctr"/>
            <a:r>
              <a:rPr lang="fr-FR" sz="2000" i="1"/>
              <a:t>Expert-comptable</a:t>
            </a:r>
          </a:p>
          <a:p>
            <a:pPr algn="ctr"/>
            <a:r>
              <a:rPr lang="fr-FR" sz="2000" i="1"/>
              <a:t>Associé Incivo</a:t>
            </a:r>
          </a:p>
          <a:p>
            <a:pPr algn="ctr"/>
            <a:endParaRPr lang="fr-FR" sz="2400" b="1"/>
          </a:p>
          <a:p>
            <a:pPr algn="ctr"/>
            <a:endParaRPr lang="fr-FR" sz="1400"/>
          </a:p>
        </p:txBody>
      </p:sp>
      <p:pic>
        <p:nvPicPr>
          <p:cNvPr id="29700" name="Image 1"/>
          <p:cNvPicPr>
            <a:picLocks noChangeAspect="1"/>
          </p:cNvPicPr>
          <p:nvPr/>
        </p:nvPicPr>
        <p:blipFill>
          <a:blip r:embed="rId5"/>
          <a:srcRect/>
          <a:stretch>
            <a:fillRect/>
          </a:stretch>
        </p:blipFill>
        <p:spPr bwMode="auto">
          <a:xfrm>
            <a:off x="609600" y="6186488"/>
            <a:ext cx="1444625" cy="590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3. CONTENU ET MODALITES</a:t>
            </a:r>
            <a:br>
              <a:rPr lang="fr-FR" sz="2600" b="1" smtClean="0">
                <a:solidFill>
                  <a:schemeClr val="bg1"/>
                </a:solidFill>
                <a:latin typeface="Myriad Condensed Web"/>
              </a:rPr>
            </a:br>
            <a:r>
              <a:rPr lang="fr-FR" sz="2600" b="1" smtClean="0">
                <a:solidFill>
                  <a:schemeClr val="bg1"/>
                </a:solidFill>
                <a:latin typeface="Myriad Condensed Web"/>
              </a:rPr>
              <a:t>						</a:t>
            </a:r>
            <a:r>
              <a:rPr lang="fr-FR" sz="2600" b="1" i="1" smtClean="0">
                <a:solidFill>
                  <a:schemeClr val="bg1"/>
                </a:solidFill>
                <a:latin typeface="Myriad Condensed Web"/>
              </a:rPr>
              <a:t>Format du FEC</a:t>
            </a:r>
          </a:p>
        </p:txBody>
      </p:sp>
      <p:sp>
        <p:nvSpPr>
          <p:cNvPr id="66562" name="Rectangle 3"/>
          <p:cNvSpPr txBox="1">
            <a:spLocks noChangeArrowheads="1"/>
          </p:cNvSpPr>
          <p:nvPr>
            <p:custDataLst>
              <p:tags r:id="rId2"/>
            </p:custDataLst>
          </p:nvPr>
        </p:nvSpPr>
        <p:spPr bwMode="auto">
          <a:xfrm>
            <a:off x="241300" y="26670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66563" name="Rectangle 3"/>
          <p:cNvSpPr txBox="1">
            <a:spLocks noChangeArrowheads="1"/>
          </p:cNvSpPr>
          <p:nvPr>
            <p:custDataLst>
              <p:tags r:id="rId3"/>
            </p:custDataLst>
          </p:nvPr>
        </p:nvSpPr>
        <p:spPr bwMode="auto">
          <a:xfrm>
            <a:off x="457200" y="2590800"/>
            <a:ext cx="8175625" cy="3586163"/>
          </a:xfrm>
          <a:prstGeom prst="rect">
            <a:avLst/>
          </a:prstGeom>
          <a:noFill/>
          <a:ln w="9525">
            <a:noFill/>
            <a:miter lim="800000"/>
            <a:headEnd/>
            <a:tailEnd/>
          </a:ln>
        </p:spPr>
        <p:txBody>
          <a:bodyPr/>
          <a:lstStyle/>
          <a:p>
            <a:pPr marL="742950" lvl="1" indent="-285750" algn="just">
              <a:spcBef>
                <a:spcPts val="600"/>
              </a:spcBef>
              <a:spcAft>
                <a:spcPts val="600"/>
              </a:spcAft>
              <a:buFont typeface="Wingdings" pitchFamily="2" charset="2"/>
              <a:buChar char="§"/>
            </a:pPr>
            <a:r>
              <a:rPr lang="fr-FR" b="1"/>
              <a:t>Classement des écritures par ordre de validation</a:t>
            </a:r>
          </a:p>
          <a:p>
            <a:pPr marL="1200150" lvl="2" indent="-285750" algn="just">
              <a:spcBef>
                <a:spcPts val="600"/>
              </a:spcBef>
              <a:spcAft>
                <a:spcPts val="600"/>
              </a:spcAft>
              <a:buFont typeface="Wingdings" pitchFamily="2" charset="2"/>
              <a:buChar char="Ø"/>
            </a:pPr>
            <a:r>
              <a:rPr lang="fr-FR" sz="1600" b="1"/>
              <a:t>Une nouveauté… fiscale</a:t>
            </a:r>
          </a:p>
          <a:p>
            <a:pPr marL="1200150" lvl="2" indent="-285750" algn="just">
              <a:spcBef>
                <a:spcPts val="600"/>
              </a:spcBef>
              <a:spcAft>
                <a:spcPts val="600"/>
              </a:spcAft>
              <a:buFont typeface="Wingdings" pitchFamily="2" charset="2"/>
              <a:buChar char="Ø"/>
            </a:pPr>
            <a:r>
              <a:rPr lang="fr-FR" sz="1600" b="1"/>
              <a:t>Le droit comptable prévoit l’enregistrement des écritures (et donc la numérotation) par ordre chronologique de saisie</a:t>
            </a:r>
          </a:p>
          <a:p>
            <a:pPr marL="742950" lvl="1" indent="-285750" algn="just">
              <a:spcBef>
                <a:spcPts val="600"/>
              </a:spcBef>
              <a:spcAft>
                <a:spcPts val="600"/>
              </a:spcAft>
              <a:buFont typeface="Wingdings" pitchFamily="2" charset="2"/>
              <a:buChar char="§"/>
            </a:pPr>
            <a:r>
              <a:rPr lang="fr-FR" b="1"/>
              <a:t>Cas d’un système centralisateur avec plusieurs journaux auxiliaires : chaque journal peut comporter des numérotations indépendantes</a:t>
            </a:r>
          </a:p>
          <a:p>
            <a:pPr marL="1200150" lvl="2" indent="-285750" algn="just">
              <a:spcBef>
                <a:spcPts val="600"/>
              </a:spcBef>
              <a:spcAft>
                <a:spcPts val="600"/>
              </a:spcAft>
              <a:buFont typeface="Wingdings" pitchFamily="2" charset="2"/>
              <a:buChar char="Ø"/>
            </a:pPr>
            <a:r>
              <a:rPr lang="fr-FR" sz="1600" b="1"/>
              <a:t>Le FEC (fichier unique) peut comporter des écritures de nature différente présentant la même numérotation</a:t>
            </a:r>
          </a:p>
          <a:p>
            <a:pPr marL="1200150" lvl="2" indent="-285750" algn="just">
              <a:spcBef>
                <a:spcPts val="600"/>
              </a:spcBef>
              <a:spcAft>
                <a:spcPts val="600"/>
              </a:spcAft>
              <a:buFont typeface="Wingdings" pitchFamily="2" charset="2"/>
              <a:buChar char="Ø"/>
            </a:pPr>
            <a:r>
              <a:rPr lang="fr-FR" sz="1600" b="1"/>
              <a:t>L’administration l’admet si cela est expliqué dans un descriptif accompagnant la remise du fichier</a:t>
            </a:r>
          </a:p>
          <a:p>
            <a:pPr marL="1200150" lvl="2" indent="-285750" algn="just">
              <a:spcBef>
                <a:spcPts val="600"/>
              </a:spcBef>
              <a:spcAft>
                <a:spcPts val="600"/>
              </a:spcAft>
              <a:buFont typeface="Wingdings" pitchFamily="2" charset="2"/>
              <a:buChar char="Ø"/>
            </a:pPr>
            <a:endParaRPr lang="fr-FR" b="1" i="1"/>
          </a:p>
          <a:p>
            <a:pPr marL="742950" lvl="1" indent="-285750" algn="just">
              <a:spcBef>
                <a:spcPts val="600"/>
              </a:spcBef>
              <a:spcAft>
                <a:spcPts val="600"/>
              </a:spcAft>
              <a:buFont typeface="Wingdings" pitchFamily="2" charset="2"/>
              <a:buChar char="§"/>
            </a:pPr>
            <a:endParaRPr lang="fr-FR" b="1" i="1"/>
          </a:p>
          <a:p>
            <a:pPr marL="1200150" lvl="2" indent="-285750" algn="just">
              <a:spcBef>
                <a:spcPts val="600"/>
              </a:spcBef>
              <a:spcAft>
                <a:spcPts val="600"/>
              </a:spcAft>
            </a:pPr>
            <a:endParaRPr lang="fr-FR" b="1" i="1"/>
          </a:p>
          <a:p>
            <a:pPr marL="742950" lvl="1" indent="-285750">
              <a:spcBef>
                <a:spcPts val="600"/>
              </a:spcBef>
              <a:spcAft>
                <a:spcPts val="600"/>
              </a:spcAft>
            </a:pPr>
            <a:r>
              <a:rPr lang="fr-FR"/>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3. CONTENU ET MODALITES</a:t>
            </a:r>
            <a:br>
              <a:rPr lang="fr-FR" sz="2600" b="1" smtClean="0">
                <a:solidFill>
                  <a:schemeClr val="bg1"/>
                </a:solidFill>
                <a:latin typeface="Myriad Condensed Web"/>
              </a:rPr>
            </a:br>
            <a:r>
              <a:rPr lang="fr-FR" sz="2600" b="1" smtClean="0">
                <a:solidFill>
                  <a:schemeClr val="bg1"/>
                </a:solidFill>
                <a:latin typeface="Myriad Condensed Web"/>
              </a:rPr>
              <a:t>						</a:t>
            </a:r>
            <a:r>
              <a:rPr lang="fr-FR" sz="2600" b="1" i="1" smtClean="0">
                <a:solidFill>
                  <a:schemeClr val="bg1"/>
                </a:solidFill>
                <a:latin typeface="Myriad Condensed Web"/>
              </a:rPr>
              <a:t>Format du FEC</a:t>
            </a:r>
          </a:p>
        </p:txBody>
      </p:sp>
      <p:sp>
        <p:nvSpPr>
          <p:cNvPr id="68610" name="Rectangle 3"/>
          <p:cNvSpPr txBox="1">
            <a:spLocks noChangeArrowheads="1"/>
          </p:cNvSpPr>
          <p:nvPr>
            <p:custDataLst>
              <p:tags r:id="rId2"/>
            </p:custDataLst>
          </p:nvPr>
        </p:nvSpPr>
        <p:spPr bwMode="auto">
          <a:xfrm>
            <a:off x="241300" y="26670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68611" name="Rectangle 3"/>
          <p:cNvSpPr txBox="1">
            <a:spLocks noChangeArrowheads="1"/>
          </p:cNvSpPr>
          <p:nvPr>
            <p:custDataLst>
              <p:tags r:id="rId3"/>
            </p:custDataLst>
          </p:nvPr>
        </p:nvSpPr>
        <p:spPr bwMode="auto">
          <a:xfrm>
            <a:off x="304800" y="2819400"/>
            <a:ext cx="8175625" cy="3586163"/>
          </a:xfrm>
          <a:prstGeom prst="rect">
            <a:avLst/>
          </a:prstGeom>
          <a:noFill/>
          <a:ln w="9525">
            <a:noFill/>
            <a:miter lim="800000"/>
            <a:headEnd/>
            <a:tailEnd/>
          </a:ln>
        </p:spPr>
        <p:txBody>
          <a:bodyPr/>
          <a:lstStyle/>
          <a:p>
            <a:pPr marL="742950" lvl="1" indent="-285750" algn="just">
              <a:spcBef>
                <a:spcPts val="600"/>
              </a:spcBef>
              <a:spcAft>
                <a:spcPts val="600"/>
              </a:spcAft>
              <a:buFont typeface="Wingdings" pitchFamily="2" charset="2"/>
              <a:buChar char="§"/>
            </a:pPr>
            <a:r>
              <a:rPr lang="fr-FR" b="1"/>
              <a:t>PRINCIPE : les premiers numéros d’écritures comptables sont constitués par les  écritures d’à nouveau</a:t>
            </a:r>
          </a:p>
          <a:p>
            <a:pPr marL="742950" lvl="1" indent="-285750" algn="just">
              <a:spcBef>
                <a:spcPts val="600"/>
              </a:spcBef>
              <a:spcAft>
                <a:spcPts val="600"/>
              </a:spcAft>
              <a:buFont typeface="Wingdings" pitchFamily="2" charset="2"/>
              <a:buChar char="§"/>
            </a:pPr>
            <a:r>
              <a:rPr lang="fr-FR" b="1"/>
              <a:t>l’administration s’aligne sur la réglementation comptable 	   …mais admet l’enregistrement en cours d’exercice «en raison du fonctionnement propre de l’entreprise» :			</a:t>
            </a:r>
          </a:p>
          <a:p>
            <a:pPr lvl="2" algn="just">
              <a:spcBef>
                <a:spcPts val="600"/>
              </a:spcBef>
              <a:spcAft>
                <a:spcPts val="600"/>
              </a:spcAft>
            </a:pPr>
            <a:r>
              <a:rPr lang="fr-FR" sz="1600" b="1" i="1">
                <a:sym typeface="Wingdings" pitchFamily="2" charset="2"/>
              </a:rPr>
              <a:t> </a:t>
            </a:r>
            <a:r>
              <a:rPr lang="fr-FR" sz="1600" b="1" i="1"/>
              <a:t>les écritures de report à nouveau sont alors numérotées en fonction de leur ordre d’enregistrement comptable</a:t>
            </a:r>
            <a:r>
              <a:rPr lang="fr-FR" b="1"/>
              <a:t>.</a:t>
            </a:r>
          </a:p>
          <a:p>
            <a:pPr lvl="2" algn="just">
              <a:spcBef>
                <a:spcPts val="1200"/>
              </a:spcBef>
              <a:spcAft>
                <a:spcPts val="600"/>
              </a:spcAft>
            </a:pPr>
            <a:r>
              <a:rPr lang="fr-FR" sz="1600" b="1">
                <a:sym typeface="Wingdings" pitchFamily="2" charset="2"/>
              </a:rPr>
              <a:t> </a:t>
            </a:r>
            <a:r>
              <a:rPr lang="fr-FR" sz="1600" b="1" i="1"/>
              <a:t>identifier les écritures d’à nouveau par une information complémentaire contenue dans le FEC (à expliciter dans le descriptif)</a:t>
            </a:r>
          </a:p>
          <a:p>
            <a:pPr marL="742950" lvl="1" indent="-285750" algn="just">
              <a:spcBef>
                <a:spcPts val="600"/>
              </a:spcBef>
              <a:spcAft>
                <a:spcPts val="600"/>
              </a:spcAft>
              <a:buFont typeface="Wingdings" pitchFamily="2" charset="2"/>
              <a:buChar char="§"/>
            </a:pPr>
            <a:endParaRPr lang="fr-FR" b="1"/>
          </a:p>
          <a:p>
            <a:pPr lvl="2" algn="just">
              <a:spcBef>
                <a:spcPts val="600"/>
              </a:spcBef>
              <a:spcAft>
                <a:spcPts val="600"/>
              </a:spcAft>
              <a:buFont typeface="Wingdings" pitchFamily="2" charset="2"/>
              <a:buChar char="Ø"/>
            </a:pPr>
            <a:endParaRPr lang="fr-FR" b="1" i="1"/>
          </a:p>
          <a:p>
            <a:pPr marL="742950" lvl="1" indent="-285750" algn="just">
              <a:spcBef>
                <a:spcPts val="600"/>
              </a:spcBef>
              <a:spcAft>
                <a:spcPts val="600"/>
              </a:spcAft>
              <a:buFont typeface="Wingdings" pitchFamily="2" charset="2"/>
              <a:buChar char="§"/>
            </a:pPr>
            <a:endParaRPr lang="fr-FR" b="1" i="1"/>
          </a:p>
          <a:p>
            <a:pPr lvl="2" algn="just">
              <a:spcBef>
                <a:spcPts val="600"/>
              </a:spcBef>
              <a:spcAft>
                <a:spcPts val="600"/>
              </a:spcAft>
            </a:pPr>
            <a:endParaRPr lang="fr-FR" b="1" i="1"/>
          </a:p>
          <a:p>
            <a:pPr marL="742950" lvl="1" indent="-285750">
              <a:spcBef>
                <a:spcPts val="600"/>
              </a:spcBef>
              <a:spcAft>
                <a:spcPts val="600"/>
              </a:spcAft>
            </a:pPr>
            <a:r>
              <a:rPr lang="fr-FR"/>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3. CONTENU ET MODALITES</a:t>
            </a:r>
            <a:br>
              <a:rPr lang="fr-FR" sz="2600" b="1" smtClean="0">
                <a:solidFill>
                  <a:schemeClr val="bg1"/>
                </a:solidFill>
                <a:latin typeface="Myriad Condensed Web"/>
              </a:rPr>
            </a:br>
            <a:r>
              <a:rPr lang="fr-FR" sz="2600" b="1" smtClean="0">
                <a:solidFill>
                  <a:schemeClr val="bg1"/>
                </a:solidFill>
                <a:latin typeface="Myriad Condensed Web"/>
              </a:rPr>
              <a:t>						</a:t>
            </a:r>
            <a:r>
              <a:rPr lang="fr-FR" sz="2600" b="1" i="1" smtClean="0">
                <a:solidFill>
                  <a:schemeClr val="bg1"/>
                </a:solidFill>
                <a:latin typeface="Myriad Condensed Web"/>
              </a:rPr>
              <a:t>Format du FEC</a:t>
            </a:r>
          </a:p>
        </p:txBody>
      </p:sp>
      <p:sp>
        <p:nvSpPr>
          <p:cNvPr id="70658" name="Rectangle 3"/>
          <p:cNvSpPr txBox="1">
            <a:spLocks noChangeArrowheads="1"/>
          </p:cNvSpPr>
          <p:nvPr>
            <p:custDataLst>
              <p:tags r:id="rId2"/>
            </p:custDataLst>
          </p:nvPr>
        </p:nvSpPr>
        <p:spPr bwMode="auto">
          <a:xfrm>
            <a:off x="241300" y="2814638"/>
            <a:ext cx="8658225" cy="3586162"/>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6" name="Rectangle 3"/>
          <p:cNvSpPr txBox="1">
            <a:spLocks noChangeArrowheads="1"/>
          </p:cNvSpPr>
          <p:nvPr>
            <p:custDataLst>
              <p:tags r:id="rId3"/>
            </p:custDataLst>
          </p:nvPr>
        </p:nvSpPr>
        <p:spPr>
          <a:xfrm>
            <a:off x="457200" y="2895600"/>
            <a:ext cx="8175625" cy="3586163"/>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Tx/>
              <a:buNone/>
              <a:defRPr/>
            </a:pPr>
            <a:r>
              <a:rPr lang="fr-FR" sz="1800" b="1" kern="0" cap="small" dirty="0" smtClean="0">
                <a:solidFill>
                  <a:srgbClr val="C00000"/>
                </a:solidFill>
              </a:rPr>
              <a:t>Contenu du fichier informatique</a:t>
            </a:r>
          </a:p>
          <a:p>
            <a:pPr eaLnBrk="1" hangingPunct="1">
              <a:buFontTx/>
              <a:buNone/>
              <a:defRPr/>
            </a:pPr>
            <a:endParaRPr lang="fr-FR" sz="1800" b="1" kern="0" cap="small" dirty="0" smtClean="0">
              <a:solidFill>
                <a:srgbClr val="C00000"/>
              </a:solidFill>
            </a:endParaRPr>
          </a:p>
          <a:p>
            <a:pPr lvl="2" algn="just" eaLnBrk="1" hangingPunct="1">
              <a:spcBef>
                <a:spcPts val="600"/>
              </a:spcBef>
              <a:spcAft>
                <a:spcPts val="600"/>
              </a:spcAft>
              <a:buFont typeface="Wingdings" panose="05000000000000000000" pitchFamily="2" charset="2"/>
              <a:buChar char="Ø"/>
              <a:defRPr/>
            </a:pPr>
            <a:r>
              <a:rPr lang="fr-FR" sz="1800" b="1" kern="0" dirty="0" smtClean="0">
                <a:cs typeface="Arial" panose="020B0604020202020204" pitchFamily="34" charset="0"/>
              </a:rPr>
              <a:t>réintroduire les écritures de clôture / ouverture (RAN) si nécessaire (dans le cas des ERP)</a:t>
            </a:r>
          </a:p>
          <a:p>
            <a:pPr lvl="2" algn="just" eaLnBrk="1" hangingPunct="1">
              <a:spcBef>
                <a:spcPts val="600"/>
              </a:spcBef>
              <a:spcAft>
                <a:spcPts val="600"/>
              </a:spcAft>
              <a:buFont typeface="Wingdings" panose="05000000000000000000" pitchFamily="2" charset="2"/>
              <a:buChar char="Ø"/>
              <a:defRPr/>
            </a:pPr>
            <a:r>
              <a:rPr lang="fr-FR" sz="1800" b="1" kern="0" dirty="0" smtClean="0">
                <a:cs typeface="Arial" panose="020B0604020202020204" pitchFamily="34" charset="0"/>
              </a:rPr>
              <a:t>éliminer les écritures de centralisation pour les remplacer par les écritures détaillées figurant dans les journaux auxiliaires</a:t>
            </a:r>
          </a:p>
          <a:p>
            <a:pPr lvl="3" algn="just" eaLnBrk="1" hangingPunct="1">
              <a:spcBef>
                <a:spcPts val="600"/>
              </a:spcBef>
              <a:spcAft>
                <a:spcPts val="600"/>
              </a:spcAft>
              <a:buFont typeface="Wingdings" panose="05000000000000000000" pitchFamily="2" charset="2"/>
              <a:buChar char="§"/>
              <a:defRPr/>
            </a:pPr>
            <a:r>
              <a:rPr lang="fr-FR" sz="1600" b="1" i="1" kern="0" dirty="0" smtClean="0">
                <a:cs typeface="Arial" panose="020B0604020202020204" pitchFamily="34" charset="0"/>
              </a:rPr>
              <a:t>Cf. ci-après règles de fractionnement des fichiers</a:t>
            </a:r>
            <a:endParaRPr lang="fr-FR" sz="1600" b="1" i="1" kern="0" dirty="0">
              <a:cs typeface="Arial" panose="020B0604020202020204"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3. CONTENU ET MODALITES</a:t>
            </a:r>
            <a:br>
              <a:rPr lang="fr-FR" sz="2600" b="1" smtClean="0">
                <a:solidFill>
                  <a:schemeClr val="bg1"/>
                </a:solidFill>
                <a:latin typeface="Myriad Condensed Web"/>
              </a:rPr>
            </a:br>
            <a:r>
              <a:rPr lang="fr-FR" sz="2600" b="1" smtClean="0">
                <a:solidFill>
                  <a:schemeClr val="bg1"/>
                </a:solidFill>
                <a:latin typeface="Myriad Condensed Web"/>
              </a:rPr>
              <a:t>					</a:t>
            </a:r>
            <a:r>
              <a:rPr lang="fr-FR" sz="1800" b="1" i="1" smtClean="0">
                <a:solidFill>
                  <a:schemeClr val="bg1"/>
                </a:solidFill>
                <a:latin typeface="Myriad Condensed Web"/>
              </a:rPr>
              <a:t>détail des écritures à fournir ?</a:t>
            </a:r>
          </a:p>
        </p:txBody>
      </p:sp>
      <p:sp>
        <p:nvSpPr>
          <p:cNvPr id="95234" name="Espace réservé du contenu 2"/>
          <p:cNvSpPr txBox="1">
            <a:spLocks/>
          </p:cNvSpPr>
          <p:nvPr/>
        </p:nvSpPr>
        <p:spPr bwMode="auto">
          <a:xfrm>
            <a:off x="152400" y="2471738"/>
            <a:ext cx="8759825" cy="3014662"/>
          </a:xfrm>
          <a:prstGeom prst="rect">
            <a:avLst/>
          </a:prstGeom>
          <a:noFill/>
          <a:ln w="9525">
            <a:noFill/>
            <a:miter lim="800000"/>
            <a:headEnd/>
            <a:tailEnd/>
          </a:ln>
        </p:spPr>
        <p:txBody>
          <a:bodyPr/>
          <a:lstStyle/>
          <a:p>
            <a:pPr marL="285750" indent="-285750" algn="just">
              <a:buFont typeface="Wingdings" panose="05000000000000000000" pitchFamily="2" charset="2"/>
              <a:buChar char="§"/>
              <a:defRPr/>
            </a:pPr>
            <a:r>
              <a:rPr lang="fr-FR" dirty="0"/>
              <a:t>« Si le détail de certaines écritures comptables est contenu dans des applications métiers de l’entreprise et non dans des modules annexes au module de comptabilité générale, les écritures agrégées issues de ces applications sont acceptées »</a:t>
            </a:r>
            <a:endParaRPr lang="fr-FR" b="1" dirty="0"/>
          </a:p>
          <a:p>
            <a:pPr marL="742950" lvl="1" indent="-285750">
              <a:buFont typeface="Arial" panose="020B0604020202020204" pitchFamily="34" charset="0"/>
              <a:buChar char="•"/>
              <a:defRPr/>
            </a:pPr>
            <a:r>
              <a:rPr lang="fr-FR" sz="1600" dirty="0"/>
              <a:t>la notice de la DGFIP cite comme exemple le montant agrégé des cotisations d’assurance émises, les mouvements de consommation sur stock</a:t>
            </a:r>
          </a:p>
          <a:p>
            <a:pPr marL="285750" indent="-285750">
              <a:spcBef>
                <a:spcPts val="1800"/>
              </a:spcBef>
              <a:buFont typeface="Wingdings" panose="05000000000000000000" pitchFamily="2" charset="2"/>
              <a:buChar char="§"/>
              <a:defRPr/>
            </a:pPr>
            <a:r>
              <a:rPr lang="fr-FR" sz="1600" b="1" dirty="0">
                <a:sym typeface="Wingdings" panose="05000000000000000000" pitchFamily="2" charset="2"/>
              </a:rPr>
              <a:t>Quelle différence faire entre applications métiers et modules annexes d’un ERP ?</a:t>
            </a:r>
          </a:p>
          <a:p>
            <a:pPr lvl="1">
              <a:spcBef>
                <a:spcPts val="600"/>
              </a:spcBef>
              <a:defRPr/>
            </a:pPr>
            <a:r>
              <a:rPr lang="fr-FR" sz="1600" dirty="0">
                <a:sym typeface="Wingdings" panose="05000000000000000000" pitchFamily="2" charset="2"/>
              </a:rPr>
              <a:t> Un journal auxiliaire (exemple journal de vente) n’est pas une application métier. </a:t>
            </a:r>
          </a:p>
          <a:p>
            <a:pPr marL="742950" lvl="1" indent="-285750">
              <a:buFont typeface="Arial" panose="020B0604020202020204" pitchFamily="34" charset="0"/>
              <a:buChar char="•"/>
              <a:defRPr/>
            </a:pPr>
            <a:r>
              <a:rPr lang="fr-FR" sz="1600" i="1" dirty="0">
                <a:sym typeface="Wingdings" panose="05000000000000000000" pitchFamily="2" charset="2"/>
              </a:rPr>
              <a:t>Mais quid lorsqu’il s’agit d’un journal généré par une application de gestion commerciale ?  Quid des applications de gestion des payes ?</a:t>
            </a:r>
          </a:p>
          <a:p>
            <a:pPr>
              <a:defRPr/>
            </a:pPr>
            <a:endParaRPr lang="fr-FR" sz="1600" b="1" cap="small" dirty="0">
              <a:sym typeface="Wingdings" panose="05000000000000000000" pitchFamily="2" charset="2"/>
            </a:endParaRPr>
          </a:p>
        </p:txBody>
      </p:sp>
      <p:sp>
        <p:nvSpPr>
          <p:cNvPr id="2" name="Rectangle 1"/>
          <p:cNvSpPr/>
          <p:nvPr/>
        </p:nvSpPr>
        <p:spPr>
          <a:xfrm>
            <a:off x="760413" y="5562600"/>
            <a:ext cx="7543800" cy="914400"/>
          </a:xfrm>
          <a:prstGeom prst="rect">
            <a:avLst/>
          </a:prstGeom>
          <a:solidFill>
            <a:srgbClr val="6666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cap="small" dirty="0">
                <a:solidFill>
                  <a:schemeClr val="bg1"/>
                </a:solidFill>
                <a:sym typeface="Wingdings" panose="05000000000000000000" pitchFamily="2" charset="2"/>
              </a:rPr>
              <a:t>l’agrégation ne dispense pas de donner ultérieurement le détail lors d’une demande de traitement CFCI</a:t>
            </a:r>
            <a:endParaRPr lang="fr-FR" b="1" cap="small" dirty="0">
              <a:solidFill>
                <a:schemeClr val="bg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3. CONTENU ET MODALITES</a:t>
            </a:r>
            <a:br>
              <a:rPr lang="fr-FR" sz="2600" b="1" smtClean="0">
                <a:solidFill>
                  <a:schemeClr val="bg1"/>
                </a:solidFill>
                <a:latin typeface="Myriad Condensed Web"/>
              </a:rPr>
            </a:br>
            <a:r>
              <a:rPr lang="fr-FR" sz="2600" b="1" smtClean="0">
                <a:solidFill>
                  <a:schemeClr val="bg1"/>
                </a:solidFill>
                <a:latin typeface="Myriad Condensed Web"/>
              </a:rPr>
              <a:t>					</a:t>
            </a:r>
            <a:r>
              <a:rPr lang="fr-FR" sz="1800" b="1" i="1" smtClean="0">
                <a:solidFill>
                  <a:schemeClr val="bg1"/>
                </a:solidFill>
                <a:latin typeface="Myriad Condensed Web"/>
              </a:rPr>
              <a:t>détail des écritures à fournir ?</a:t>
            </a:r>
          </a:p>
        </p:txBody>
      </p:sp>
      <p:sp>
        <p:nvSpPr>
          <p:cNvPr id="95234" name="Espace réservé du contenu 2"/>
          <p:cNvSpPr txBox="1">
            <a:spLocks/>
          </p:cNvSpPr>
          <p:nvPr/>
        </p:nvSpPr>
        <p:spPr bwMode="auto">
          <a:xfrm>
            <a:off x="152400" y="2590800"/>
            <a:ext cx="8759825" cy="2895600"/>
          </a:xfrm>
          <a:prstGeom prst="rect">
            <a:avLst/>
          </a:prstGeom>
          <a:noFill/>
          <a:ln w="9525">
            <a:noFill/>
            <a:miter lim="800000"/>
            <a:headEnd/>
            <a:tailEnd/>
          </a:ln>
        </p:spPr>
        <p:txBody>
          <a:bodyPr/>
          <a:lstStyle/>
          <a:p>
            <a:pPr marL="285750" indent="-285750" algn="just">
              <a:spcBef>
                <a:spcPts val="600"/>
              </a:spcBef>
              <a:spcAft>
                <a:spcPts val="600"/>
              </a:spcAft>
              <a:buFont typeface="Wingdings" panose="05000000000000000000" pitchFamily="2" charset="2"/>
              <a:buChar char="§"/>
              <a:defRPr/>
            </a:pPr>
            <a:r>
              <a:rPr lang="fr-FR" dirty="0"/>
              <a:t>numéros de comptes du PCG (cf. règlement CRC n°99-03 du 29 avril 1999)</a:t>
            </a:r>
          </a:p>
          <a:p>
            <a:pPr marL="285750" indent="-285750" algn="just">
              <a:spcBef>
                <a:spcPts val="600"/>
              </a:spcBef>
              <a:spcAft>
                <a:spcPts val="600"/>
              </a:spcAft>
              <a:buFont typeface="Wingdings" panose="05000000000000000000" pitchFamily="2" charset="2"/>
              <a:buChar char="§"/>
              <a:defRPr/>
            </a:pPr>
            <a:r>
              <a:rPr lang="fr-FR" dirty="0"/>
              <a:t>Cette donnée est obligatoire </a:t>
            </a:r>
            <a:r>
              <a:rPr lang="fr-FR" dirty="0"/>
              <a:t>même si le plan comptable utilisé n’est pas le </a:t>
            </a:r>
            <a:r>
              <a:rPr lang="fr-FR" dirty="0"/>
              <a:t>PCG (cas </a:t>
            </a:r>
            <a:r>
              <a:rPr lang="fr-FR" dirty="0"/>
              <a:t>des plans de comptes des bénéfices non commerciaux et des bénéfices agricoles)</a:t>
            </a:r>
          </a:p>
          <a:p>
            <a:pPr>
              <a:defRPr/>
            </a:pPr>
            <a:endParaRPr lang="fr-FR" sz="1600" b="1" cap="small" dirty="0">
              <a:sym typeface="Wingdings" panose="05000000000000000000" pitchFamily="2" charset="2"/>
            </a:endParaRPr>
          </a:p>
        </p:txBody>
      </p:sp>
      <p:sp>
        <p:nvSpPr>
          <p:cNvPr id="2" name="Rectangle 1"/>
          <p:cNvSpPr/>
          <p:nvPr/>
        </p:nvSpPr>
        <p:spPr>
          <a:xfrm>
            <a:off x="685800" y="4724400"/>
            <a:ext cx="7543800" cy="914400"/>
          </a:xfrm>
          <a:prstGeom prst="rect">
            <a:avLst/>
          </a:prstGeom>
          <a:solidFill>
            <a:srgbClr val="6666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cap="small" dirty="0">
                <a:solidFill>
                  <a:schemeClr val="bg1"/>
                </a:solidFill>
                <a:sym typeface="Wingdings" panose="05000000000000000000" pitchFamily="2" charset="2"/>
              </a:rPr>
              <a:t>Pas de plan comptable en IFRS ou USGAAP</a:t>
            </a:r>
            <a:endParaRPr lang="fr-FR" b="1" cap="small" dirty="0">
              <a:solidFill>
                <a:schemeClr val="bg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3. CONTENU ET MODALITES</a:t>
            </a:r>
            <a:br>
              <a:rPr lang="fr-FR" sz="2600" b="1" smtClean="0">
                <a:solidFill>
                  <a:schemeClr val="bg1"/>
                </a:solidFill>
                <a:latin typeface="Myriad Condensed Web"/>
              </a:rPr>
            </a:br>
            <a:r>
              <a:rPr lang="fr-FR" sz="2600" b="1" smtClean="0">
                <a:solidFill>
                  <a:schemeClr val="bg1"/>
                </a:solidFill>
                <a:latin typeface="Myriad Condensed Web"/>
              </a:rPr>
              <a:t>				</a:t>
            </a:r>
            <a:r>
              <a:rPr lang="fr-FR" sz="1800" b="1" i="1" smtClean="0">
                <a:solidFill>
                  <a:schemeClr val="bg1"/>
                </a:solidFill>
                <a:latin typeface="Myriad Condensed Web"/>
              </a:rPr>
              <a:t>référence et date des pièces justificatives</a:t>
            </a:r>
          </a:p>
        </p:txBody>
      </p:sp>
      <p:sp>
        <p:nvSpPr>
          <p:cNvPr id="95234" name="Espace réservé du contenu 2"/>
          <p:cNvSpPr txBox="1">
            <a:spLocks/>
          </p:cNvSpPr>
          <p:nvPr/>
        </p:nvSpPr>
        <p:spPr bwMode="auto">
          <a:xfrm>
            <a:off x="228600" y="2514600"/>
            <a:ext cx="8767763" cy="3962400"/>
          </a:xfrm>
          <a:prstGeom prst="rect">
            <a:avLst/>
          </a:prstGeom>
          <a:noFill/>
          <a:ln w="9525">
            <a:noFill/>
            <a:miter lim="800000"/>
            <a:headEnd/>
            <a:tailEnd/>
          </a:ln>
        </p:spPr>
        <p:txBody>
          <a:bodyPr/>
          <a:lstStyle/>
          <a:p>
            <a:pPr marL="285750" indent="-285750" algn="just">
              <a:spcBef>
                <a:spcPts val="600"/>
              </a:spcBef>
              <a:spcAft>
                <a:spcPts val="600"/>
              </a:spcAft>
              <a:buFont typeface="Wingdings" panose="05000000000000000000" pitchFamily="2" charset="2"/>
              <a:buChar char="§"/>
              <a:defRPr/>
            </a:pPr>
            <a:r>
              <a:rPr lang="fr-FR" dirty="0"/>
              <a:t>La référence des pièces justificative doit figurer dans les enregistrements comptables  (PCG , art. 420-2)</a:t>
            </a:r>
          </a:p>
          <a:p>
            <a:pPr marL="742950" lvl="1" indent="-285750" algn="just">
              <a:spcBef>
                <a:spcPts val="600"/>
              </a:spcBef>
              <a:spcAft>
                <a:spcPts val="600"/>
              </a:spcAft>
              <a:buFont typeface="Arial" panose="020B0604020202020204" pitchFamily="34" charset="0"/>
              <a:buChar char="•"/>
              <a:defRPr/>
            </a:pPr>
            <a:r>
              <a:rPr lang="fr-FR" sz="1600" dirty="0"/>
              <a:t>dans le cas des écritures pour lesquelles il n’existe pas de référence de pièce (cas des écritures d’à nouveau), ce champ doit néanmoins être rempli par une valeur conventionnelle définie par l’entreprise (à préciser dans le descriptif)</a:t>
            </a:r>
          </a:p>
          <a:p>
            <a:pPr marL="285750" indent="-285750" algn="just">
              <a:spcBef>
                <a:spcPts val="600"/>
              </a:spcBef>
              <a:spcAft>
                <a:spcPts val="600"/>
              </a:spcAft>
              <a:buFont typeface="Wingdings" panose="05000000000000000000" pitchFamily="2" charset="2"/>
              <a:buChar char="§"/>
              <a:defRPr/>
            </a:pPr>
            <a:r>
              <a:rPr lang="fr-FR" dirty="0"/>
              <a:t>La date de la pièce justificative correspond à la date à laquelle le justificatif est enregistré en comptabilité ou à la date figurant sur les pièces justificatives reçues ou émises</a:t>
            </a:r>
          </a:p>
          <a:p>
            <a:pPr marL="742950" lvl="1" indent="-285750" algn="just">
              <a:spcBef>
                <a:spcPts val="600"/>
              </a:spcBef>
              <a:spcAft>
                <a:spcPts val="600"/>
              </a:spcAft>
              <a:buFont typeface="Arial" panose="020B0604020202020204" pitchFamily="34" charset="0"/>
              <a:buChar char="•"/>
              <a:defRPr/>
            </a:pPr>
            <a:r>
              <a:rPr lang="fr-FR" sz="1600" dirty="0"/>
              <a:t>dans le cas des écritures pour lesquelles il n’existe pas de référence de pièce (par exemple, dans le cas des écritures d’à nouveau), ce champ « date » doit néanmoins être rempli par une date conventionnelle définie par l’entreprise. (à préciser dans le descriptif)</a:t>
            </a:r>
          </a:p>
          <a:p>
            <a:pPr marL="742950" lvl="1" indent="-285750" algn="just">
              <a:spcBef>
                <a:spcPts val="600"/>
              </a:spcBef>
              <a:spcAft>
                <a:spcPts val="600"/>
              </a:spcAft>
              <a:buFont typeface="Arial" panose="020B0604020202020204" pitchFamily="34" charset="0"/>
              <a:buChar char="•"/>
              <a:defRPr/>
            </a:pPr>
            <a:endParaRPr lang="fr-FR" dirty="0"/>
          </a:p>
          <a:p>
            <a:pPr marL="742950" lvl="1" indent="-285750" algn="just">
              <a:spcBef>
                <a:spcPts val="600"/>
              </a:spcBef>
              <a:spcAft>
                <a:spcPts val="600"/>
              </a:spcAft>
              <a:buFont typeface="Arial" panose="020B0604020202020204" pitchFamily="34" charset="0"/>
              <a:buChar char="•"/>
              <a:defRPr/>
            </a:pPr>
            <a:endParaRPr lang="fr-FR" dirty="0"/>
          </a:p>
          <a:p>
            <a:pPr marL="285750" indent="-285750" algn="just">
              <a:spcBef>
                <a:spcPts val="600"/>
              </a:spcBef>
              <a:spcAft>
                <a:spcPts val="600"/>
              </a:spcAft>
              <a:buFont typeface="Wingdings" panose="05000000000000000000" pitchFamily="2" charset="2"/>
              <a:buChar char="§"/>
              <a:defRPr/>
            </a:pPr>
            <a:endParaRPr lang="fr-FR" dirty="0"/>
          </a:p>
          <a:p>
            <a:pPr marL="285750" indent="-285750" algn="just">
              <a:spcBef>
                <a:spcPts val="600"/>
              </a:spcBef>
              <a:spcAft>
                <a:spcPts val="600"/>
              </a:spcAft>
              <a:buFont typeface="Wingdings" panose="05000000000000000000" pitchFamily="2" charset="2"/>
              <a:buChar char="§"/>
              <a:defRPr/>
            </a:pPr>
            <a:endParaRPr lang="fr-FR" dirty="0"/>
          </a:p>
          <a:p>
            <a:pPr>
              <a:defRPr/>
            </a:pPr>
            <a:endParaRPr lang="fr-FR" sz="1600" b="1" cap="small" dirty="0">
              <a:sym typeface="Wingdings" panose="05000000000000000000" pitchFamily="2" charset="2"/>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3. CONTENU ET MODALITES</a:t>
            </a:r>
            <a:br>
              <a:rPr lang="fr-FR" sz="2600" b="1" smtClean="0">
                <a:solidFill>
                  <a:schemeClr val="bg1"/>
                </a:solidFill>
                <a:latin typeface="Myriad Condensed Web"/>
              </a:rPr>
            </a:br>
            <a:r>
              <a:rPr lang="fr-FR" sz="2600" b="1" smtClean="0">
                <a:solidFill>
                  <a:schemeClr val="bg1"/>
                </a:solidFill>
                <a:latin typeface="Myriad Condensed Web"/>
              </a:rPr>
              <a:t>						</a:t>
            </a:r>
            <a:r>
              <a:rPr lang="fr-FR" sz="2600" b="1" i="1" smtClean="0">
                <a:solidFill>
                  <a:schemeClr val="bg1"/>
                </a:solidFill>
                <a:latin typeface="Myriad Condensed Web"/>
              </a:rPr>
              <a:t>Format du FEC</a:t>
            </a:r>
          </a:p>
        </p:txBody>
      </p:sp>
      <p:sp>
        <p:nvSpPr>
          <p:cNvPr id="78850" name="Rectangle 3"/>
          <p:cNvSpPr txBox="1">
            <a:spLocks noChangeArrowheads="1"/>
          </p:cNvSpPr>
          <p:nvPr>
            <p:custDataLst>
              <p:tags r:id="rId2"/>
            </p:custDataLst>
          </p:nvPr>
        </p:nvSpPr>
        <p:spPr bwMode="auto">
          <a:xfrm>
            <a:off x="241300" y="26670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78851" name="Rectangle 3"/>
          <p:cNvSpPr txBox="1">
            <a:spLocks noChangeArrowheads="1"/>
          </p:cNvSpPr>
          <p:nvPr>
            <p:custDataLst>
              <p:tags r:id="rId3"/>
            </p:custDataLst>
          </p:nvPr>
        </p:nvSpPr>
        <p:spPr bwMode="auto">
          <a:xfrm>
            <a:off x="482600" y="2890838"/>
            <a:ext cx="8175625" cy="3586162"/>
          </a:xfrm>
          <a:prstGeom prst="rect">
            <a:avLst/>
          </a:prstGeom>
          <a:noFill/>
          <a:ln w="9525">
            <a:noFill/>
            <a:miter lim="800000"/>
            <a:headEnd/>
            <a:tailEnd/>
          </a:ln>
        </p:spPr>
        <p:txBody>
          <a:bodyPr/>
          <a:lstStyle/>
          <a:p>
            <a:pPr marL="342900" indent="-342900">
              <a:spcBef>
                <a:spcPct val="20000"/>
              </a:spcBef>
            </a:pPr>
            <a:r>
              <a:rPr lang="fr-FR" b="1">
                <a:solidFill>
                  <a:srgbClr val="C00000"/>
                </a:solidFill>
              </a:rPr>
              <a:t>STRUCTURE DU FICHIER INFORMATIQUE</a:t>
            </a:r>
          </a:p>
          <a:p>
            <a:pPr marL="742950" lvl="1" indent="-285750" algn="just">
              <a:spcBef>
                <a:spcPts val="600"/>
              </a:spcBef>
              <a:spcAft>
                <a:spcPts val="600"/>
              </a:spcAft>
              <a:buFont typeface="Wingdings" pitchFamily="2" charset="2"/>
              <a:buChar char="§"/>
            </a:pPr>
            <a:r>
              <a:rPr lang="fr-FR" sz="1600" b="1"/>
              <a:t>Format actuellement défini pour permettre la lecture et l’import par des logiciels d’analyse de données (comme pour les CFCI)</a:t>
            </a:r>
          </a:p>
          <a:p>
            <a:pPr marL="742950" lvl="1" indent="-285750" algn="just">
              <a:spcBef>
                <a:spcPts val="600"/>
              </a:spcBef>
              <a:spcAft>
                <a:spcPts val="600"/>
              </a:spcAft>
              <a:buFont typeface="Wingdings" pitchFamily="2" charset="2"/>
              <a:buChar char="§"/>
            </a:pPr>
            <a:r>
              <a:rPr lang="fr-FR" sz="1600" b="1"/>
              <a:t>Structure des fichiers :</a:t>
            </a:r>
          </a:p>
          <a:p>
            <a:pPr marL="1143000" lvl="2" indent="-228600" algn="just">
              <a:spcBef>
                <a:spcPts val="600"/>
              </a:spcBef>
              <a:spcAft>
                <a:spcPts val="600"/>
              </a:spcAft>
              <a:buFont typeface="Wingdings" pitchFamily="2" charset="2"/>
              <a:buChar char="§"/>
            </a:pPr>
            <a:r>
              <a:rPr lang="fr-FR" sz="1200" b="1"/>
              <a:t>Fichier unique par exercice</a:t>
            </a:r>
          </a:p>
          <a:p>
            <a:pPr marL="1143000" lvl="2" indent="-228600" algn="just">
              <a:spcBef>
                <a:spcPts val="600"/>
              </a:spcBef>
              <a:spcAft>
                <a:spcPts val="600"/>
              </a:spcAft>
              <a:buFont typeface="Wingdings" pitchFamily="2" charset="2"/>
              <a:buChar char="§"/>
            </a:pPr>
            <a:r>
              <a:rPr lang="fr-FR" sz="1200" b="1"/>
              <a:t>Fichier à plat (codification ASCII) ou fichier sous format XML, respectant la structure du XSD mis à disposition sur le site impôts.gouv.fr</a:t>
            </a:r>
          </a:p>
          <a:p>
            <a:pPr marL="1143000" lvl="2" indent="-228600" algn="just">
              <a:spcBef>
                <a:spcPts val="600"/>
              </a:spcBef>
              <a:spcAft>
                <a:spcPts val="600"/>
              </a:spcAft>
              <a:buFont typeface="Wingdings" pitchFamily="2" charset="2"/>
              <a:buChar char="§"/>
            </a:pPr>
            <a:r>
              <a:rPr lang="fr-FR" sz="1200" b="1"/>
              <a:t>Écritures classées par ordre chronologique de </a:t>
            </a:r>
            <a:r>
              <a:rPr lang="fr-FR" sz="1200" b="1" u="sng"/>
              <a:t>validation</a:t>
            </a:r>
          </a:p>
          <a:p>
            <a:pPr marL="1143000" lvl="2" indent="-228600" algn="just">
              <a:spcBef>
                <a:spcPts val="600"/>
              </a:spcBef>
              <a:spcAft>
                <a:spcPts val="600"/>
              </a:spcAft>
              <a:buFont typeface="Wingdings" pitchFamily="2" charset="2"/>
              <a:buChar char="§"/>
            </a:pPr>
            <a:r>
              <a:rPr lang="fr-FR" sz="1200" b="1"/>
              <a:t>Après opérations d’inventaire</a:t>
            </a:r>
          </a:p>
          <a:p>
            <a:pPr marL="1143000" lvl="2" indent="-228600" algn="just">
              <a:spcBef>
                <a:spcPts val="600"/>
              </a:spcBef>
              <a:spcAft>
                <a:spcPts val="600"/>
              </a:spcAft>
              <a:buFont typeface="Wingdings" pitchFamily="2" charset="2"/>
              <a:buChar char="§"/>
            </a:pPr>
            <a:r>
              <a:rPr lang="fr-FR" sz="1200" b="1"/>
              <a:t>Hors écritures de centralisation et avant détermination du résultat comptable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3. CONTENU ET MODALITES</a:t>
            </a:r>
            <a:br>
              <a:rPr lang="fr-FR" sz="2600" b="1" smtClean="0">
                <a:solidFill>
                  <a:schemeClr val="bg1"/>
                </a:solidFill>
                <a:latin typeface="Myriad Condensed Web"/>
              </a:rPr>
            </a:br>
            <a:r>
              <a:rPr lang="fr-FR" sz="2600" b="1" smtClean="0">
                <a:solidFill>
                  <a:schemeClr val="bg1"/>
                </a:solidFill>
                <a:latin typeface="Myriad Condensed Web"/>
              </a:rPr>
              <a:t>						</a:t>
            </a:r>
            <a:r>
              <a:rPr lang="fr-FR" sz="2600" b="1" i="1" smtClean="0">
                <a:solidFill>
                  <a:schemeClr val="bg1"/>
                </a:solidFill>
                <a:latin typeface="Myriad Condensed Web"/>
              </a:rPr>
              <a:t>Format du FEC</a:t>
            </a:r>
          </a:p>
        </p:txBody>
      </p:sp>
      <p:sp>
        <p:nvSpPr>
          <p:cNvPr id="80898" name="Rectangle 3"/>
          <p:cNvSpPr txBox="1">
            <a:spLocks noChangeArrowheads="1"/>
          </p:cNvSpPr>
          <p:nvPr>
            <p:custDataLst>
              <p:tags r:id="rId2"/>
            </p:custDataLst>
          </p:nvPr>
        </p:nvSpPr>
        <p:spPr bwMode="auto">
          <a:xfrm>
            <a:off x="241300" y="26670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66563" name="Rectangle 3"/>
          <p:cNvSpPr txBox="1">
            <a:spLocks noChangeArrowheads="1"/>
          </p:cNvSpPr>
          <p:nvPr>
            <p:custDataLst>
              <p:tags r:id="rId3"/>
            </p:custDataLst>
          </p:nvPr>
        </p:nvSpPr>
        <p:spPr bwMode="auto">
          <a:xfrm>
            <a:off x="482600" y="2667000"/>
            <a:ext cx="8175625" cy="3962400"/>
          </a:xfrm>
          <a:prstGeom prst="rect">
            <a:avLst/>
          </a:prstGeom>
          <a:noFill/>
          <a:ln w="9525">
            <a:noFill/>
            <a:miter lim="800000"/>
            <a:headEnd/>
            <a:tailEnd/>
          </a:ln>
        </p:spPr>
        <p:txBody>
          <a:bodyPr/>
          <a:lstStyle/>
          <a:p>
            <a:pPr marL="342900" indent="-342900">
              <a:spcBef>
                <a:spcPct val="20000"/>
              </a:spcBef>
              <a:defRPr/>
            </a:pPr>
            <a:r>
              <a:rPr lang="fr-FR" b="1" dirty="0">
                <a:solidFill>
                  <a:srgbClr val="C00000"/>
                </a:solidFill>
              </a:rPr>
              <a:t>FICHIER UNIQUE PAR EXERCICE …MAIS FRACTIONNEMENT POSSIBLE</a:t>
            </a:r>
          </a:p>
          <a:p>
            <a:pPr marL="742950" lvl="1" indent="-285750" algn="just">
              <a:spcBef>
                <a:spcPts val="600"/>
              </a:spcBef>
              <a:spcAft>
                <a:spcPts val="600"/>
              </a:spcAft>
              <a:buFont typeface="Wingdings" pitchFamily="2" charset="2"/>
              <a:buChar char="§"/>
              <a:defRPr/>
            </a:pPr>
            <a:r>
              <a:rPr lang="fr-FR" sz="1600" b="1" dirty="0"/>
              <a:t>Si système comptable centralisateur</a:t>
            </a:r>
          </a:p>
          <a:p>
            <a:pPr marL="1143000" lvl="2" indent="-228600" algn="just">
              <a:spcBef>
                <a:spcPts val="600"/>
              </a:spcBef>
              <a:spcAft>
                <a:spcPts val="600"/>
              </a:spcAft>
              <a:buFont typeface="Wingdings" pitchFamily="2" charset="2"/>
              <a:buChar char="§"/>
              <a:defRPr/>
            </a:pPr>
            <a:r>
              <a:rPr lang="fr-FR" sz="1400" b="1" dirty="0"/>
              <a:t>Possibilité de fournir un fichier issu du livre journal-centralisateur et des fichiers pour les écritures de détail des journaux auxiliaires</a:t>
            </a:r>
          </a:p>
          <a:p>
            <a:pPr marL="1600200" lvl="3" indent="-228600" algn="just">
              <a:spcBef>
                <a:spcPts val="600"/>
              </a:spcBef>
              <a:spcAft>
                <a:spcPts val="600"/>
              </a:spcAft>
              <a:buFont typeface="Arial" panose="020B0604020202020204" pitchFamily="34" charset="0"/>
              <a:buChar char="•"/>
              <a:defRPr/>
            </a:pPr>
            <a:r>
              <a:rPr lang="fr-FR" sz="1400" b="1" dirty="0"/>
              <a:t>CA &gt; 152,4 M €, (commerce de marchandises, objets, fournitures et denrées à emporter ou à consommer sur place ou de fourniture de logement),</a:t>
            </a:r>
          </a:p>
          <a:p>
            <a:pPr marL="1600200" lvl="3" indent="-228600" algn="just">
              <a:spcBef>
                <a:spcPts val="600"/>
              </a:spcBef>
              <a:spcAft>
                <a:spcPts val="600"/>
              </a:spcAft>
              <a:buFont typeface="Arial" panose="020B0604020202020204" pitchFamily="34" charset="0"/>
              <a:buChar char="•"/>
              <a:defRPr/>
            </a:pPr>
            <a:r>
              <a:rPr lang="fr-FR" sz="1400" b="1" dirty="0"/>
              <a:t>76,2 M €, s’il s’agit d’autres entreprises.</a:t>
            </a:r>
          </a:p>
          <a:p>
            <a:pPr marL="685800" lvl="1" indent="-228600" algn="just">
              <a:spcBef>
                <a:spcPts val="1200"/>
              </a:spcBef>
              <a:spcAft>
                <a:spcPts val="600"/>
              </a:spcAft>
              <a:buFont typeface="Wingdings" pitchFamily="2" charset="2"/>
              <a:buChar char="§"/>
              <a:defRPr/>
            </a:pPr>
            <a:r>
              <a:rPr lang="fr-FR" sz="1600" b="1" dirty="0"/>
              <a:t>Si volume de données trop important pour constituer un seul FEC par exercice</a:t>
            </a:r>
          </a:p>
          <a:p>
            <a:pPr marL="1143000" lvl="2" indent="-228600" algn="just">
              <a:spcBef>
                <a:spcPts val="600"/>
              </a:spcBef>
              <a:spcAft>
                <a:spcPts val="600"/>
              </a:spcAft>
              <a:buFont typeface="Wingdings" pitchFamily="2" charset="2"/>
              <a:buChar char="§"/>
              <a:defRPr/>
            </a:pPr>
            <a:r>
              <a:rPr lang="fr-FR" sz="1400" b="1" dirty="0"/>
              <a:t>le fichier peut, en accord avec le service vérificateur, être remis de manière simultanée sur plusieurs supports : découpage possible par période (semestre, trimestre, mois).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3. CONTENU ET MODALITES</a:t>
            </a:r>
            <a:br>
              <a:rPr lang="fr-FR" sz="2600" b="1" smtClean="0">
                <a:solidFill>
                  <a:schemeClr val="bg1"/>
                </a:solidFill>
                <a:latin typeface="Myriad Condensed Web"/>
              </a:rPr>
            </a:br>
            <a:r>
              <a:rPr lang="fr-FR" sz="2600" b="1" smtClean="0">
                <a:solidFill>
                  <a:schemeClr val="bg1"/>
                </a:solidFill>
                <a:latin typeface="Myriad Condensed Web"/>
              </a:rPr>
              <a:t>						</a:t>
            </a:r>
            <a:r>
              <a:rPr lang="fr-FR" sz="2600" b="1" i="1" smtClean="0">
                <a:solidFill>
                  <a:schemeClr val="bg1"/>
                </a:solidFill>
                <a:latin typeface="Myriad Condensed Web"/>
              </a:rPr>
              <a:t>Format du FEC</a:t>
            </a:r>
          </a:p>
        </p:txBody>
      </p:sp>
      <p:sp>
        <p:nvSpPr>
          <p:cNvPr id="82946" name="Rectangle 3"/>
          <p:cNvSpPr txBox="1">
            <a:spLocks noChangeArrowheads="1"/>
          </p:cNvSpPr>
          <p:nvPr>
            <p:custDataLst>
              <p:tags r:id="rId2"/>
            </p:custDataLst>
          </p:nvPr>
        </p:nvSpPr>
        <p:spPr bwMode="auto">
          <a:xfrm>
            <a:off x="241300" y="26670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82947" name="Rectangle 3"/>
          <p:cNvSpPr txBox="1">
            <a:spLocks noChangeArrowheads="1"/>
          </p:cNvSpPr>
          <p:nvPr>
            <p:custDataLst>
              <p:tags r:id="rId3"/>
            </p:custDataLst>
          </p:nvPr>
        </p:nvSpPr>
        <p:spPr bwMode="auto">
          <a:xfrm>
            <a:off x="482600" y="3124200"/>
            <a:ext cx="8175625" cy="3962400"/>
          </a:xfrm>
          <a:prstGeom prst="rect">
            <a:avLst/>
          </a:prstGeom>
          <a:noFill/>
          <a:ln w="9525">
            <a:noFill/>
            <a:miter lim="800000"/>
            <a:headEnd/>
            <a:tailEnd/>
          </a:ln>
        </p:spPr>
        <p:txBody>
          <a:bodyPr/>
          <a:lstStyle/>
          <a:p>
            <a:pPr marL="342900" indent="-342900">
              <a:spcBef>
                <a:spcPct val="20000"/>
              </a:spcBef>
            </a:pPr>
            <a:r>
              <a:rPr lang="fr-FR" b="1">
                <a:solidFill>
                  <a:srgbClr val="C00000"/>
                </a:solidFill>
              </a:rPr>
              <a:t>COMPTABILITE PAR ETABLISSEMENT</a:t>
            </a:r>
          </a:p>
          <a:p>
            <a:pPr marL="742950" lvl="1" indent="-285750" algn="just">
              <a:spcBef>
                <a:spcPts val="1200"/>
              </a:spcBef>
              <a:spcAft>
                <a:spcPts val="600"/>
              </a:spcAft>
              <a:buFont typeface="Wingdings" pitchFamily="2" charset="2"/>
              <a:buChar char="Ø"/>
            </a:pPr>
            <a:r>
              <a:rPr lang="fr-FR" sz="1600" b="1"/>
              <a:t>Obligation d’identification l’origine de chaque écriture par un champ supplémentaire correspondant à un code établissement </a:t>
            </a:r>
          </a:p>
          <a:p>
            <a:pPr marL="1200150" lvl="2" indent="-285750" algn="just">
              <a:spcBef>
                <a:spcPts val="600"/>
              </a:spcBef>
              <a:spcAft>
                <a:spcPts val="600"/>
              </a:spcAft>
              <a:buFont typeface="Wingdings" pitchFamily="2" charset="2"/>
              <a:buChar char="§"/>
            </a:pPr>
            <a:r>
              <a:rPr lang="fr-FR" sz="1600" b="1"/>
              <a:t>champ repris dans une 19ème colonne devant correspondre au code établissement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3. CONTENU ET MODALITES</a:t>
            </a:r>
            <a:br>
              <a:rPr lang="fr-FR" sz="2600" b="1" smtClean="0">
                <a:solidFill>
                  <a:schemeClr val="bg1"/>
                </a:solidFill>
                <a:latin typeface="Myriad Condensed Web"/>
              </a:rPr>
            </a:br>
            <a:r>
              <a:rPr lang="fr-FR" sz="2600" b="1" smtClean="0">
                <a:solidFill>
                  <a:schemeClr val="bg1"/>
                </a:solidFill>
                <a:latin typeface="Myriad Condensed Web"/>
              </a:rPr>
              <a:t>					</a:t>
            </a:r>
            <a:r>
              <a:rPr lang="fr-FR" sz="2600" b="1" i="1" smtClean="0">
                <a:solidFill>
                  <a:schemeClr val="bg1"/>
                </a:solidFill>
                <a:latin typeface="Myriad Condensed Web"/>
              </a:rPr>
              <a:t>Modalités de remise</a:t>
            </a:r>
          </a:p>
        </p:txBody>
      </p:sp>
      <p:sp>
        <p:nvSpPr>
          <p:cNvPr id="84994" name="Rectangle 3"/>
          <p:cNvSpPr txBox="1">
            <a:spLocks noChangeArrowheads="1"/>
          </p:cNvSpPr>
          <p:nvPr>
            <p:custDataLst>
              <p:tags r:id="rId2"/>
            </p:custDataLst>
          </p:nvPr>
        </p:nvSpPr>
        <p:spPr bwMode="auto">
          <a:xfrm>
            <a:off x="241300" y="26670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84995" name="Rectangle 3"/>
          <p:cNvSpPr txBox="1">
            <a:spLocks noChangeArrowheads="1"/>
          </p:cNvSpPr>
          <p:nvPr>
            <p:custDataLst>
              <p:tags r:id="rId3"/>
            </p:custDataLst>
          </p:nvPr>
        </p:nvSpPr>
        <p:spPr bwMode="auto">
          <a:xfrm>
            <a:off x="34925" y="2590800"/>
            <a:ext cx="8175625" cy="3586163"/>
          </a:xfrm>
          <a:prstGeom prst="rect">
            <a:avLst/>
          </a:prstGeom>
          <a:noFill/>
          <a:ln w="9525">
            <a:noFill/>
            <a:miter lim="800000"/>
            <a:headEnd/>
            <a:tailEnd/>
          </a:ln>
        </p:spPr>
        <p:txBody>
          <a:bodyPr/>
          <a:lstStyle/>
          <a:p>
            <a:pPr marL="742950" lvl="1" indent="-285750" algn="just">
              <a:spcBef>
                <a:spcPts val="600"/>
              </a:spcBef>
              <a:spcAft>
                <a:spcPts val="600"/>
              </a:spcAft>
              <a:buFont typeface="Wingdings" pitchFamily="2" charset="2"/>
              <a:buChar char="§"/>
            </a:pPr>
            <a:r>
              <a:rPr lang="fr-FR" sz="1600" b="1"/>
              <a:t>La remise du FEC s’effectue au début des opérations de contrôle, sur des supports variés (CD-Rom, clé USB, disque dur externe), en accord avec le vérificateur.</a:t>
            </a:r>
          </a:p>
          <a:p>
            <a:pPr marL="742950" lvl="1" indent="-285750" algn="just">
              <a:spcBef>
                <a:spcPts val="600"/>
              </a:spcBef>
              <a:spcAft>
                <a:spcPts val="600"/>
              </a:spcAft>
              <a:buFont typeface="Wingdings" pitchFamily="2" charset="2"/>
              <a:buChar char="§"/>
            </a:pPr>
            <a:r>
              <a:rPr lang="fr-FR" sz="1600" b="1"/>
              <a:t>Elle doit être formalisée par écrit sur un document remis par le vérificateur et contresignée par le contribuable.</a:t>
            </a:r>
          </a:p>
          <a:p>
            <a:pPr marL="742950" lvl="1" indent="-285750" algn="just">
              <a:spcBef>
                <a:spcPts val="600"/>
              </a:spcBef>
              <a:spcAft>
                <a:spcPts val="600"/>
              </a:spcAft>
              <a:buFont typeface="Wingdings" pitchFamily="2" charset="2"/>
              <a:buChar char="§"/>
            </a:pPr>
            <a:r>
              <a:rPr lang="fr-FR" sz="1600" b="1"/>
              <a:t>Par mesure de souplesse et seulement au titre des contrôles effectués en 2014, le FEC pourra être remis au vérificateur au plus tard lors de la deuxième intervention sur place.</a:t>
            </a:r>
          </a:p>
          <a:p>
            <a:pPr marL="742950" lvl="1" indent="-285750" algn="just">
              <a:spcBef>
                <a:spcPts val="600"/>
              </a:spcBef>
              <a:spcAft>
                <a:spcPts val="600"/>
              </a:spcAft>
              <a:buFont typeface="Wingdings" pitchFamily="2" charset="2"/>
              <a:buChar char="§"/>
            </a:pPr>
            <a:r>
              <a:rPr lang="fr-FR" sz="1600" b="1"/>
              <a:t>Le délai de 3 mois applicable aux opérations de vérification de comptabilité dans les PME est suspendu jusqu’à la remise de la copie des fichiers des écritures comptables à l’Administration.</a:t>
            </a:r>
          </a:p>
          <a:p>
            <a:pPr marL="742950" lvl="1" indent="-285750" algn="just">
              <a:spcBef>
                <a:spcPts val="600"/>
              </a:spcBef>
              <a:spcAft>
                <a:spcPts val="600"/>
              </a:spcAft>
              <a:buFont typeface="Wingdings" pitchFamily="2" charset="2"/>
              <a:buChar char="§"/>
            </a:pPr>
            <a:r>
              <a:rPr lang="fr-FR" sz="1600" b="1"/>
              <a:t>L’Administration doit détruire ces documents avant la mise en recouvrement (mais pas de sanction en cas de conservation)</a:t>
            </a:r>
            <a:r>
              <a:rPr lang="fr-FR" b="1"/>
              <a:t>.</a:t>
            </a:r>
          </a:p>
          <a:p>
            <a:pPr marL="742950" lvl="1" indent="-285750" algn="just">
              <a:spcBef>
                <a:spcPts val="600"/>
              </a:spcBef>
              <a:spcAft>
                <a:spcPts val="600"/>
              </a:spcAft>
              <a:buFont typeface="Wingdings" pitchFamily="2" charset="2"/>
              <a:buChar char="§"/>
            </a:pPr>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custDataLst>
              <p:tags r:id="rId1"/>
            </p:custDataLst>
          </p:nvPr>
        </p:nvSpPr>
        <p:spPr>
          <a:xfrm>
            <a:off x="457200" y="1493838"/>
            <a:ext cx="8458200" cy="944562"/>
          </a:xfrm>
        </p:spPr>
        <p:txBody>
          <a:bodyPr/>
          <a:lstStyle/>
          <a:p>
            <a:pPr algn="l" eaLnBrk="1" hangingPunct="1"/>
            <a:r>
              <a:rPr lang="fr-FR" sz="2600" b="1" smtClean="0">
                <a:solidFill>
                  <a:schemeClr val="bg1"/>
                </a:solidFill>
              </a:rPr>
              <a:t>Ecritures comptables</a:t>
            </a:r>
            <a:br>
              <a:rPr lang="fr-FR" sz="2600" b="1" smtClean="0">
                <a:solidFill>
                  <a:schemeClr val="bg1"/>
                </a:solidFill>
              </a:rPr>
            </a:br>
            <a:r>
              <a:rPr lang="fr-FR" sz="2400" b="1" i="1" smtClean="0">
                <a:solidFill>
                  <a:schemeClr val="bg1"/>
                </a:solidFill>
              </a:rPr>
              <a:t>présentation obligatoire sous format dématérialisé</a:t>
            </a:r>
          </a:p>
        </p:txBody>
      </p:sp>
      <p:sp>
        <p:nvSpPr>
          <p:cNvPr id="9219" name="Rectangle 3"/>
          <p:cNvSpPr>
            <a:spLocks noGrp="1" noChangeArrowheads="1"/>
          </p:cNvSpPr>
          <p:nvPr>
            <p:ph type="body" idx="1"/>
            <p:custDataLst>
              <p:tags r:id="rId2"/>
            </p:custDataLst>
          </p:nvPr>
        </p:nvSpPr>
        <p:spPr>
          <a:xfrm>
            <a:off x="381000" y="3505200"/>
            <a:ext cx="8285162" cy="1223962"/>
          </a:xfrm>
          <a:solidFill>
            <a:srgbClr val="666699"/>
          </a:solidFill>
          <a:scene3d>
            <a:camera prst="orthographicFront"/>
            <a:lightRig rig="threePt" dir="t"/>
          </a:scene3d>
          <a:sp3d>
            <a:bevelT/>
          </a:sp3d>
          <a:extLst/>
        </p:spPr>
        <p:txBody>
          <a:bodyPr anchor="ctr"/>
          <a:lstStyle/>
          <a:p>
            <a:pPr marL="0" indent="0" algn="just" eaLnBrk="1" hangingPunct="1">
              <a:buFontTx/>
              <a:buNone/>
              <a:defRPr/>
            </a:pPr>
            <a:r>
              <a:rPr lang="fr-FR" sz="2400" b="1" dirty="0" smtClean="0">
                <a:solidFill>
                  <a:schemeClr val="bg1">
                    <a:lumMod val="95000"/>
                  </a:schemeClr>
                </a:solidFill>
              </a:rPr>
              <a:t>CE N’EST PAS QU’UN PROBL</a:t>
            </a:r>
            <a:r>
              <a:rPr lang="fr-FR" sz="2400" b="1" dirty="0">
                <a:solidFill>
                  <a:schemeClr val="bg1">
                    <a:lumMod val="95000"/>
                  </a:schemeClr>
                </a:solidFill>
              </a:rPr>
              <a:t>È</a:t>
            </a:r>
            <a:r>
              <a:rPr lang="fr-FR" sz="2400" b="1" dirty="0" smtClean="0">
                <a:solidFill>
                  <a:schemeClr val="bg1">
                    <a:lumMod val="95000"/>
                  </a:schemeClr>
                </a:solidFill>
              </a:rPr>
              <a:t>ME DE MISE </a:t>
            </a:r>
            <a:r>
              <a:rPr lang="fr-FR" sz="2400" b="1" dirty="0">
                <a:solidFill>
                  <a:schemeClr val="bg1">
                    <a:lumMod val="95000"/>
                  </a:schemeClr>
                </a:solidFill>
              </a:rPr>
              <a:t>À</a:t>
            </a:r>
            <a:r>
              <a:rPr lang="fr-FR" sz="2400" b="1" dirty="0" smtClean="0">
                <a:solidFill>
                  <a:schemeClr val="bg1">
                    <a:lumMod val="95000"/>
                  </a:schemeClr>
                </a:solidFill>
              </a:rPr>
              <a:t> JOUR DES MODULES COMPTABLES !</a:t>
            </a:r>
            <a:endParaRPr lang="fr-FR" sz="1800" dirty="0" smtClean="0">
              <a:solidFill>
                <a:schemeClr val="bg1">
                  <a:lumMod val="95000"/>
                </a:schemeClr>
              </a:solidFill>
            </a:endParaRPr>
          </a:p>
        </p:txBody>
      </p:sp>
      <p:sp>
        <p:nvSpPr>
          <p:cNvPr id="2" name="Flèche droite 1"/>
          <p:cNvSpPr/>
          <p:nvPr/>
        </p:nvSpPr>
        <p:spPr>
          <a:xfrm>
            <a:off x="1143000" y="5181600"/>
            <a:ext cx="990600" cy="685800"/>
          </a:xfrm>
          <a:prstGeom prst="rightArrow">
            <a:avLst/>
          </a:prstGeom>
          <a:solidFill>
            <a:srgbClr val="CC0000"/>
          </a:solidFill>
          <a:ln/>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fr-FR"/>
          </a:p>
        </p:txBody>
      </p:sp>
      <p:sp>
        <p:nvSpPr>
          <p:cNvPr id="3" name="ZoneTexte 2"/>
          <p:cNvSpPr txBox="1"/>
          <p:nvPr/>
        </p:nvSpPr>
        <p:spPr>
          <a:xfrm>
            <a:off x="2286000" y="5181600"/>
            <a:ext cx="6096000" cy="646113"/>
          </a:xfrm>
          <a:prstGeom prst="rect">
            <a:avLst/>
          </a:prstGeom>
          <a:noFill/>
        </p:spPr>
        <p:txBody>
          <a:bodyPr>
            <a:spAutoFit/>
          </a:bodyPr>
          <a:lstStyle/>
          <a:p>
            <a:pPr>
              <a:defRPr/>
            </a:pPr>
            <a:r>
              <a:rPr lang="fr-FR" b="1" dirty="0">
                <a:solidFill>
                  <a:srgbClr val="C00000"/>
                </a:solidFill>
                <a:effectLst>
                  <a:outerShdw blurRad="38100" dist="38100" dir="2700000" algn="tl">
                    <a:srgbClr val="000000">
                      <a:alpha val="43137"/>
                    </a:srgbClr>
                  </a:outerShdw>
                </a:effectLst>
              </a:rPr>
              <a:t>LE FEC VA REVELER LA QUALITE DE VOTRE GESTION COMPTABLE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3. CONTENU ET MODALITES</a:t>
            </a:r>
            <a:br>
              <a:rPr lang="fr-FR" sz="2600" b="1" smtClean="0">
                <a:solidFill>
                  <a:schemeClr val="bg1"/>
                </a:solidFill>
                <a:latin typeface="Myriad Condensed Web"/>
              </a:rPr>
            </a:br>
            <a:r>
              <a:rPr lang="fr-FR" sz="2600" b="1" smtClean="0">
                <a:solidFill>
                  <a:schemeClr val="bg1"/>
                </a:solidFill>
                <a:latin typeface="Myriad Condensed Web"/>
              </a:rPr>
              <a:t>			</a:t>
            </a:r>
            <a:r>
              <a:rPr lang="fr-FR" sz="2600" b="1" i="1" smtClean="0">
                <a:solidFill>
                  <a:schemeClr val="bg1"/>
                </a:solidFill>
                <a:latin typeface="Myriad Condensed Web"/>
              </a:rPr>
              <a:t>externalisation et lieu de la tenue</a:t>
            </a:r>
          </a:p>
        </p:txBody>
      </p:sp>
      <p:sp>
        <p:nvSpPr>
          <p:cNvPr id="87042" name="Rectangle 3"/>
          <p:cNvSpPr txBox="1">
            <a:spLocks noChangeArrowheads="1"/>
          </p:cNvSpPr>
          <p:nvPr>
            <p:custDataLst>
              <p:tags r:id="rId2"/>
            </p:custDataLst>
          </p:nvPr>
        </p:nvSpPr>
        <p:spPr bwMode="auto">
          <a:xfrm>
            <a:off x="241300" y="25908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87043" name="Rectangle 3"/>
          <p:cNvSpPr txBox="1">
            <a:spLocks noChangeArrowheads="1"/>
          </p:cNvSpPr>
          <p:nvPr>
            <p:custDataLst>
              <p:tags r:id="rId3"/>
            </p:custDataLst>
          </p:nvPr>
        </p:nvSpPr>
        <p:spPr bwMode="auto">
          <a:xfrm>
            <a:off x="482600" y="2886075"/>
            <a:ext cx="8175625" cy="3586163"/>
          </a:xfrm>
          <a:prstGeom prst="rect">
            <a:avLst/>
          </a:prstGeom>
          <a:noFill/>
          <a:ln w="9525">
            <a:noFill/>
            <a:miter lim="800000"/>
            <a:headEnd/>
            <a:tailEnd/>
          </a:ln>
        </p:spPr>
        <p:txBody>
          <a:bodyPr/>
          <a:lstStyle/>
          <a:p>
            <a:pPr marL="342900" indent="-342900">
              <a:spcBef>
                <a:spcPct val="20000"/>
              </a:spcBef>
            </a:pPr>
            <a:endParaRPr lang="fr-FR" sz="1400" b="1">
              <a:solidFill>
                <a:srgbClr val="FF0000"/>
              </a:solidFill>
            </a:endParaRPr>
          </a:p>
          <a:p>
            <a:pPr marL="742950" lvl="1" indent="-285750" algn="just">
              <a:spcBef>
                <a:spcPts val="600"/>
              </a:spcBef>
              <a:spcAft>
                <a:spcPts val="600"/>
              </a:spcAft>
              <a:buFont typeface="Wingdings" pitchFamily="2" charset="2"/>
              <a:buChar char="§"/>
            </a:pPr>
            <a:r>
              <a:rPr lang="fr-FR" b="1"/>
              <a:t>L’obligation reste entière même si la tenue de la comptabilité et/ou la gestion sont externalisées (saisie, élaboration ou conservation des informations et documents).</a:t>
            </a:r>
          </a:p>
          <a:p>
            <a:pPr marL="742950" lvl="1" indent="-285750" algn="just">
              <a:spcBef>
                <a:spcPts val="600"/>
              </a:spcBef>
              <a:spcAft>
                <a:spcPts val="600"/>
              </a:spcAft>
              <a:buFont typeface="Wingdings" pitchFamily="2" charset="2"/>
              <a:buChar char="§"/>
            </a:pPr>
            <a:r>
              <a:rPr lang="fr-FR" b="1"/>
              <a:t>Les données doivent être accessibles et consultables sur le territoire national, en cas de contrôle, quel que soit le lieu habituel de détention (à l'étranger notamment).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3. CONTENU ET MODALITES</a:t>
            </a:r>
            <a:br>
              <a:rPr lang="fr-FR" sz="2600" b="1" smtClean="0">
                <a:solidFill>
                  <a:schemeClr val="bg1"/>
                </a:solidFill>
                <a:latin typeface="Myriad Condensed Web"/>
              </a:rPr>
            </a:br>
            <a:r>
              <a:rPr lang="fr-FR" sz="2600" b="1" smtClean="0">
                <a:solidFill>
                  <a:schemeClr val="bg1"/>
                </a:solidFill>
                <a:latin typeface="Myriad Condensed Web"/>
              </a:rPr>
              <a:t>					</a:t>
            </a:r>
            <a:r>
              <a:rPr lang="fr-FR" sz="2600" b="1" i="1" smtClean="0">
                <a:solidFill>
                  <a:schemeClr val="bg1"/>
                </a:solidFill>
                <a:latin typeface="Myriad Condensed Web"/>
              </a:rPr>
              <a:t>recommandations</a:t>
            </a:r>
          </a:p>
        </p:txBody>
      </p:sp>
      <p:sp>
        <p:nvSpPr>
          <p:cNvPr id="89090" name="Rectangle 3"/>
          <p:cNvSpPr txBox="1">
            <a:spLocks noChangeArrowheads="1"/>
          </p:cNvSpPr>
          <p:nvPr>
            <p:custDataLst>
              <p:tags r:id="rId2"/>
            </p:custDataLst>
          </p:nvPr>
        </p:nvSpPr>
        <p:spPr bwMode="auto">
          <a:xfrm>
            <a:off x="241300" y="2590800"/>
            <a:ext cx="8445500"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74755" name="Rectangle 3"/>
          <p:cNvSpPr txBox="1">
            <a:spLocks noChangeArrowheads="1"/>
          </p:cNvSpPr>
          <p:nvPr>
            <p:custDataLst>
              <p:tags r:id="rId3"/>
            </p:custDataLst>
          </p:nvPr>
        </p:nvSpPr>
        <p:spPr bwMode="auto">
          <a:xfrm>
            <a:off x="-36513" y="2438400"/>
            <a:ext cx="9067801" cy="3586163"/>
          </a:xfrm>
          <a:prstGeom prst="rect">
            <a:avLst/>
          </a:prstGeom>
          <a:noFill/>
          <a:ln w="9525">
            <a:noFill/>
            <a:miter lim="800000"/>
            <a:headEnd/>
            <a:tailEnd/>
          </a:ln>
        </p:spPr>
        <p:txBody>
          <a:bodyPr/>
          <a:lstStyle/>
          <a:p>
            <a:pPr lvl="1" algn="just">
              <a:spcBef>
                <a:spcPts val="600"/>
              </a:spcBef>
              <a:spcAft>
                <a:spcPts val="600"/>
              </a:spcAft>
              <a:defRPr/>
            </a:pPr>
            <a:r>
              <a:rPr lang="fr-FR" b="1" i="1" dirty="0">
                <a:solidFill>
                  <a:srgbClr val="C00000"/>
                </a:solidFill>
              </a:rPr>
              <a:t>Précisions sur la validation </a:t>
            </a:r>
          </a:p>
          <a:p>
            <a:pPr marL="742950" lvl="1" indent="-285750" algn="just">
              <a:spcBef>
                <a:spcPts val="600"/>
              </a:spcBef>
              <a:spcAft>
                <a:spcPts val="600"/>
              </a:spcAft>
              <a:buFont typeface="Wingdings" panose="05000000000000000000" pitchFamily="2" charset="2"/>
              <a:buChar char="§"/>
              <a:defRPr/>
            </a:pPr>
            <a:r>
              <a:rPr lang="fr-FR" b="1" dirty="0"/>
              <a:t>Le caractère définitif des enregistrements du livre-journal et du livre d’inventaire est assuré, pour les comptabilités informatisées, par une procédure de validation, qui doit interdire toute modification ou suppression de l’enregistrement (PCG art. 420-5).</a:t>
            </a:r>
          </a:p>
          <a:p>
            <a:pPr marL="742950" lvl="1" indent="-285750" algn="just">
              <a:spcBef>
                <a:spcPts val="600"/>
              </a:spcBef>
              <a:spcAft>
                <a:spcPts val="600"/>
              </a:spcAft>
              <a:buFont typeface="Wingdings" panose="05000000000000000000" pitchFamily="2" charset="2"/>
              <a:buChar char="§"/>
              <a:defRPr/>
            </a:pPr>
            <a:r>
              <a:rPr lang="fr-FR" b="1" dirty="0"/>
              <a:t>Avant la validation, les écritures saisies à l’état de projet (en mode « brouillard ») ne sont pas enregistrées définitivement dans le système comptable. Il est alors possible de les modifier ou de les supprimer. Elles ne sont pas susceptibles d’être auditées, puisqu’elles n’existent pas comme enregistrement comptable validé.</a:t>
            </a:r>
          </a:p>
          <a:p>
            <a:pPr marL="742950" lvl="1" indent="-285750" algn="just">
              <a:spcBef>
                <a:spcPts val="600"/>
              </a:spcBef>
              <a:spcAft>
                <a:spcPts val="600"/>
              </a:spcAft>
              <a:buFont typeface="Wingdings" panose="05000000000000000000" pitchFamily="2" charset="2"/>
              <a:buChar char="§"/>
              <a:defRPr/>
            </a:pPr>
            <a:r>
              <a:rPr lang="fr-FR" b="1" dirty="0"/>
              <a:t>La validation consiste à figer les écritures, grâce à un traitement informatique, rendant toute modification ultérieure impossible. Sans cette opération, la comptabilité n’acquiert pas sa force probante.</a:t>
            </a:r>
          </a:p>
          <a:p>
            <a:pPr lvl="1">
              <a:buFont typeface="Wingdings" pitchFamily="2" charset="2"/>
              <a:buChar char="§"/>
              <a:defRPr/>
            </a:pPr>
            <a:endParaRPr lang="fr-FR" b="1" dirty="0"/>
          </a:p>
          <a:p>
            <a:pPr>
              <a:defRPr/>
            </a:pPr>
            <a:endParaRPr lang="fr-FR" b="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3. CONTENU ET MODALITES</a:t>
            </a:r>
            <a:br>
              <a:rPr lang="fr-FR" sz="2600" b="1" smtClean="0">
                <a:solidFill>
                  <a:schemeClr val="bg1"/>
                </a:solidFill>
                <a:latin typeface="Myriad Condensed Web"/>
              </a:rPr>
            </a:br>
            <a:r>
              <a:rPr lang="fr-FR" sz="2600" b="1" smtClean="0">
                <a:solidFill>
                  <a:schemeClr val="bg1"/>
                </a:solidFill>
                <a:latin typeface="Myriad Condensed Web"/>
              </a:rPr>
              <a:t>					</a:t>
            </a:r>
            <a:r>
              <a:rPr lang="fr-FR" sz="2600" b="1" i="1" smtClean="0">
                <a:solidFill>
                  <a:schemeClr val="bg1"/>
                </a:solidFill>
                <a:latin typeface="Myriad Condensed Web"/>
              </a:rPr>
              <a:t>recommandations</a:t>
            </a:r>
          </a:p>
        </p:txBody>
      </p:sp>
      <p:sp>
        <p:nvSpPr>
          <p:cNvPr id="91138" name="Rectangle 3"/>
          <p:cNvSpPr txBox="1">
            <a:spLocks noChangeArrowheads="1"/>
          </p:cNvSpPr>
          <p:nvPr>
            <p:custDataLst>
              <p:tags r:id="rId2"/>
            </p:custDataLst>
          </p:nvPr>
        </p:nvSpPr>
        <p:spPr bwMode="auto">
          <a:xfrm>
            <a:off x="241300" y="2590800"/>
            <a:ext cx="8445500"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74755" name="Rectangle 3"/>
          <p:cNvSpPr txBox="1">
            <a:spLocks noChangeArrowheads="1"/>
          </p:cNvSpPr>
          <p:nvPr>
            <p:custDataLst>
              <p:tags r:id="rId3"/>
            </p:custDataLst>
          </p:nvPr>
        </p:nvSpPr>
        <p:spPr bwMode="auto">
          <a:xfrm>
            <a:off x="241300" y="2438400"/>
            <a:ext cx="8789988" cy="3586163"/>
          </a:xfrm>
          <a:prstGeom prst="rect">
            <a:avLst/>
          </a:prstGeom>
          <a:noFill/>
          <a:ln w="9525">
            <a:noFill/>
            <a:miter lim="800000"/>
            <a:headEnd/>
            <a:tailEnd/>
          </a:ln>
        </p:spPr>
        <p:txBody>
          <a:bodyPr/>
          <a:lstStyle/>
          <a:p>
            <a:pPr lvl="1" algn="just">
              <a:spcBef>
                <a:spcPts val="600"/>
              </a:spcBef>
              <a:spcAft>
                <a:spcPts val="600"/>
              </a:spcAft>
              <a:defRPr/>
            </a:pPr>
            <a:r>
              <a:rPr lang="fr-FR" b="1" i="1" dirty="0">
                <a:solidFill>
                  <a:srgbClr val="C00000"/>
                </a:solidFill>
              </a:rPr>
              <a:t>Précisions sur la validation </a:t>
            </a:r>
          </a:p>
          <a:p>
            <a:pPr marL="742950" lvl="1" indent="-285750" algn="just">
              <a:spcBef>
                <a:spcPts val="600"/>
              </a:spcBef>
              <a:spcAft>
                <a:spcPts val="600"/>
              </a:spcAft>
              <a:buFont typeface="Wingdings" panose="05000000000000000000" pitchFamily="2" charset="2"/>
              <a:buChar char="§"/>
              <a:defRPr/>
            </a:pPr>
            <a:r>
              <a:rPr lang="fr-FR" b="1" dirty="0"/>
              <a:t>Une fois validées, les écritures peuvent être corrigées uniquement par contre-passation et passation d’une nouvelle écriture.</a:t>
            </a:r>
          </a:p>
          <a:p>
            <a:pPr marL="742950" lvl="1" indent="-285750" algn="just">
              <a:spcBef>
                <a:spcPts val="600"/>
              </a:spcBef>
              <a:spcAft>
                <a:spcPts val="600"/>
              </a:spcAft>
              <a:buFont typeface="Wingdings" panose="05000000000000000000" pitchFamily="2" charset="2"/>
              <a:buChar char="§"/>
              <a:defRPr/>
            </a:pPr>
            <a:r>
              <a:rPr lang="fr-FR" b="1" dirty="0"/>
              <a:t>En l’absence de journaux auxiliaires, la validation s’effectue en principe dès l’inscription au livre-journal.</a:t>
            </a:r>
          </a:p>
          <a:p>
            <a:pPr marL="742950" lvl="1" indent="-285750" algn="just">
              <a:spcBef>
                <a:spcPts val="600"/>
              </a:spcBef>
              <a:spcAft>
                <a:spcPts val="600"/>
              </a:spcAft>
              <a:buFont typeface="Wingdings" panose="05000000000000000000" pitchFamily="2" charset="2"/>
              <a:buChar char="§"/>
              <a:defRPr/>
            </a:pPr>
            <a:r>
              <a:rPr lang="fr-FR" b="1" dirty="0"/>
              <a:t>La centralisation dans le livre-journal des totaux des opérations (écritures centralisatrices) figurant dans les journaux auxiliaires (écritures de détail) doit être faite </a:t>
            </a:r>
            <a:r>
              <a:rPr lang="fr-FR" b="1" u="sng" dirty="0"/>
              <a:t>mensuellement</a:t>
            </a:r>
            <a:r>
              <a:rPr lang="fr-FR" b="1" dirty="0"/>
              <a:t> (c. com. art. R. 123-176 ; PCG art. 410-7 et 420-4).</a:t>
            </a:r>
          </a:p>
          <a:p>
            <a:pPr marL="742950" lvl="1" indent="-285750" algn="just">
              <a:spcBef>
                <a:spcPts val="600"/>
              </a:spcBef>
              <a:spcAft>
                <a:spcPts val="600"/>
              </a:spcAft>
              <a:buFont typeface="Wingdings" panose="05000000000000000000" pitchFamily="2" charset="2"/>
              <a:buChar char="§"/>
              <a:defRPr/>
            </a:pPr>
            <a:r>
              <a:rPr lang="fr-FR" b="1" dirty="0"/>
              <a:t>Par dérogation, les commerçants placés sous le régime réel simplifié d’imposition peuvent ne procéder à la centralisation que tous les 3 mois (c. com. art. R. 123-204).</a:t>
            </a:r>
          </a:p>
          <a:p>
            <a:pPr>
              <a:defRPr/>
            </a:pPr>
            <a:endParaRPr lang="fr-FR" b="1"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3. CONTENU ET MODALITES</a:t>
            </a:r>
            <a:br>
              <a:rPr lang="fr-FR" sz="2600" b="1" smtClean="0">
                <a:solidFill>
                  <a:schemeClr val="bg1"/>
                </a:solidFill>
                <a:latin typeface="Myriad Condensed Web"/>
              </a:rPr>
            </a:br>
            <a:r>
              <a:rPr lang="fr-FR" sz="2600" b="1" smtClean="0">
                <a:solidFill>
                  <a:schemeClr val="bg1"/>
                </a:solidFill>
                <a:latin typeface="Myriad Condensed Web"/>
              </a:rPr>
              <a:t>					</a:t>
            </a:r>
            <a:r>
              <a:rPr lang="fr-FR" sz="2600" b="1" i="1" smtClean="0">
                <a:solidFill>
                  <a:schemeClr val="bg1"/>
                </a:solidFill>
                <a:latin typeface="Myriad Condensed Web"/>
              </a:rPr>
              <a:t>recommandations</a:t>
            </a:r>
          </a:p>
        </p:txBody>
      </p:sp>
      <p:sp>
        <p:nvSpPr>
          <p:cNvPr id="93186" name="Rectangle 3"/>
          <p:cNvSpPr txBox="1">
            <a:spLocks noChangeArrowheads="1"/>
          </p:cNvSpPr>
          <p:nvPr>
            <p:custDataLst>
              <p:tags r:id="rId2"/>
            </p:custDataLst>
          </p:nvPr>
        </p:nvSpPr>
        <p:spPr bwMode="auto">
          <a:xfrm>
            <a:off x="241300" y="2590800"/>
            <a:ext cx="8445500"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74755" name="Rectangle 3"/>
          <p:cNvSpPr txBox="1">
            <a:spLocks noChangeArrowheads="1"/>
          </p:cNvSpPr>
          <p:nvPr>
            <p:custDataLst>
              <p:tags r:id="rId3"/>
            </p:custDataLst>
          </p:nvPr>
        </p:nvSpPr>
        <p:spPr bwMode="auto">
          <a:xfrm>
            <a:off x="762000" y="3429000"/>
            <a:ext cx="9067800" cy="3586163"/>
          </a:xfrm>
          <a:prstGeom prst="rect">
            <a:avLst/>
          </a:prstGeom>
          <a:noFill/>
          <a:ln w="9525">
            <a:noFill/>
            <a:miter lim="800000"/>
            <a:headEnd/>
            <a:tailEnd/>
          </a:ln>
        </p:spPr>
        <p:txBody>
          <a:bodyPr/>
          <a:lstStyle/>
          <a:p>
            <a:pPr lvl="1" algn="just">
              <a:spcBef>
                <a:spcPts val="600"/>
              </a:spcBef>
              <a:spcAft>
                <a:spcPts val="600"/>
              </a:spcAft>
              <a:defRPr/>
            </a:pPr>
            <a:endParaRPr lang="fr-FR" b="1" i="1" dirty="0">
              <a:solidFill>
                <a:srgbClr val="C00000"/>
              </a:solidFill>
            </a:endParaRPr>
          </a:p>
          <a:p>
            <a:pPr lvl="1" algn="just">
              <a:spcBef>
                <a:spcPts val="600"/>
              </a:spcBef>
              <a:spcAft>
                <a:spcPts val="600"/>
              </a:spcAft>
              <a:defRPr/>
            </a:pPr>
            <a:r>
              <a:rPr lang="fr-FR" b="1" i="1" dirty="0">
                <a:solidFill>
                  <a:srgbClr val="C00000"/>
                </a:solidFill>
              </a:rPr>
              <a:t>QUAND CONSTITUER LE FEC ?</a:t>
            </a:r>
          </a:p>
          <a:p>
            <a:pPr marL="742950" lvl="1" indent="-285750">
              <a:spcBef>
                <a:spcPts val="600"/>
              </a:spcBef>
              <a:spcAft>
                <a:spcPts val="600"/>
              </a:spcAft>
              <a:buFont typeface="Wingdings" panose="05000000000000000000" pitchFamily="2" charset="2"/>
              <a:buChar char="Ø"/>
              <a:defRPr/>
            </a:pPr>
            <a:r>
              <a:rPr lang="fr-FR" b="1" kern="0" dirty="0">
                <a:latin typeface="+mn-lt"/>
                <a:cs typeface="+mn-cs"/>
              </a:rPr>
              <a:t>Lors de la transmission de la liasse fiscale à la DGFIP</a:t>
            </a:r>
          </a:p>
          <a:p>
            <a:pPr>
              <a:defRPr/>
            </a:pPr>
            <a:endParaRPr lang="fr-FR" b="1" kern="0" dirty="0">
              <a:latin typeface="+mn-lt"/>
              <a:cs typeface="+mn-cs"/>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3. CONTENU ET MODALITES</a:t>
            </a:r>
            <a:br>
              <a:rPr lang="fr-FR" sz="2600" b="1" smtClean="0">
                <a:solidFill>
                  <a:schemeClr val="bg1"/>
                </a:solidFill>
                <a:latin typeface="Myriad Condensed Web"/>
              </a:rPr>
            </a:br>
            <a:r>
              <a:rPr lang="fr-FR" sz="2600" b="1" smtClean="0">
                <a:solidFill>
                  <a:schemeClr val="bg1"/>
                </a:solidFill>
                <a:latin typeface="Myriad Condensed Web"/>
              </a:rPr>
              <a:t>					</a:t>
            </a:r>
            <a:r>
              <a:rPr lang="fr-FR" sz="2600" b="1" i="1" smtClean="0">
                <a:solidFill>
                  <a:schemeClr val="bg1"/>
                </a:solidFill>
                <a:latin typeface="Myriad Condensed Web"/>
              </a:rPr>
              <a:t>recommandations</a:t>
            </a:r>
          </a:p>
        </p:txBody>
      </p:sp>
      <p:sp>
        <p:nvSpPr>
          <p:cNvPr id="95234" name="Rectangle 3"/>
          <p:cNvSpPr txBox="1">
            <a:spLocks noChangeArrowheads="1"/>
          </p:cNvSpPr>
          <p:nvPr>
            <p:custDataLst>
              <p:tags r:id="rId2"/>
            </p:custDataLst>
          </p:nvPr>
        </p:nvSpPr>
        <p:spPr bwMode="auto">
          <a:xfrm>
            <a:off x="215900" y="27432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95235" name="Rectangle 3"/>
          <p:cNvSpPr txBox="1">
            <a:spLocks noChangeArrowheads="1"/>
          </p:cNvSpPr>
          <p:nvPr>
            <p:custDataLst>
              <p:tags r:id="rId3"/>
            </p:custDataLst>
          </p:nvPr>
        </p:nvSpPr>
        <p:spPr bwMode="auto">
          <a:xfrm>
            <a:off x="76200" y="2438400"/>
            <a:ext cx="8528050" cy="3586163"/>
          </a:xfrm>
          <a:prstGeom prst="rect">
            <a:avLst/>
          </a:prstGeom>
          <a:noFill/>
          <a:ln w="9525">
            <a:noFill/>
            <a:miter lim="800000"/>
            <a:headEnd/>
            <a:tailEnd/>
          </a:ln>
        </p:spPr>
        <p:txBody>
          <a:bodyPr/>
          <a:lstStyle/>
          <a:p>
            <a:pPr>
              <a:spcBef>
                <a:spcPct val="20000"/>
              </a:spcBef>
            </a:pPr>
            <a:r>
              <a:rPr lang="fr-FR" sz="2400" b="1">
                <a:solidFill>
                  <a:srgbClr val="C00000"/>
                </a:solidFill>
              </a:rPr>
              <a:t>Mettre en place une politique d’archivage pour :</a:t>
            </a:r>
          </a:p>
          <a:p>
            <a:pPr marL="742950" lvl="1" indent="-285750" algn="just">
              <a:spcBef>
                <a:spcPts val="600"/>
              </a:spcBef>
              <a:spcAft>
                <a:spcPts val="300"/>
              </a:spcAft>
              <a:buFont typeface="Wingdings" pitchFamily="2" charset="2"/>
              <a:buChar char="§"/>
            </a:pPr>
            <a:r>
              <a:rPr lang="fr-FR" sz="1600" b="1"/>
              <a:t>figer l’ensemble des informations dont la conservation est obligatoire,</a:t>
            </a:r>
          </a:p>
          <a:p>
            <a:pPr marL="742950" lvl="1" indent="-285750" algn="just">
              <a:spcBef>
                <a:spcPts val="600"/>
              </a:spcBef>
              <a:spcAft>
                <a:spcPts val="300"/>
              </a:spcAft>
              <a:buFont typeface="Wingdings" pitchFamily="2" charset="2"/>
              <a:buChar char="§"/>
            </a:pPr>
            <a:r>
              <a:rPr lang="fr-FR" sz="1600" b="1"/>
              <a:t>donner date certaine aux documents et données, </a:t>
            </a:r>
          </a:p>
          <a:p>
            <a:pPr marL="742950" lvl="1" indent="-285750" algn="just">
              <a:spcBef>
                <a:spcPts val="600"/>
              </a:spcBef>
              <a:spcAft>
                <a:spcPts val="300"/>
              </a:spcAft>
              <a:buFont typeface="Wingdings" pitchFamily="2" charset="2"/>
              <a:buChar char="§"/>
            </a:pPr>
            <a:r>
              <a:rPr lang="fr-FR" sz="1600" b="1"/>
              <a:t>copier sur support informatique pérenne les documents et données, de manière à permettre leur exploitation indépendamment du système, en utilisant des formats de fichiers « ouverts ».</a:t>
            </a:r>
          </a:p>
          <a:p>
            <a:pPr marL="742950" lvl="1" indent="-285750" algn="just">
              <a:spcBef>
                <a:spcPts val="600"/>
              </a:spcBef>
              <a:spcAft>
                <a:spcPts val="300"/>
              </a:spcAft>
              <a:buFont typeface="Wingdings" pitchFamily="2" charset="2"/>
              <a:buChar char="Ø"/>
            </a:pPr>
            <a:r>
              <a:rPr lang="fr-FR" sz="1400" b="1" i="1"/>
              <a:t>Le contribuable qui est potentiellement dans le champ des CFCI doit déjà, en vertu de l'article L 102 B du LPF, conserver ces éléments sous forme dématérialisée. </a:t>
            </a:r>
          </a:p>
          <a:p>
            <a:pPr>
              <a:spcBef>
                <a:spcPts val="600"/>
              </a:spcBef>
              <a:spcAft>
                <a:spcPts val="300"/>
              </a:spcAft>
            </a:pPr>
            <a:r>
              <a:rPr lang="fr-FR" sz="2400" b="1">
                <a:solidFill>
                  <a:srgbClr val="C00000"/>
                </a:solidFill>
              </a:rPr>
              <a:t>Archivage </a:t>
            </a:r>
            <a:r>
              <a:rPr lang="fr-FR" sz="2400" b="1">
                <a:solidFill>
                  <a:srgbClr val="C00000"/>
                </a:solidFill>
                <a:latin typeface="Symbol" pitchFamily="18" charset="2"/>
              </a:rPr>
              <a:t>¹ </a:t>
            </a:r>
            <a:r>
              <a:rPr lang="fr-FR" sz="2400" b="1">
                <a:solidFill>
                  <a:srgbClr val="C00000"/>
                </a:solidFill>
              </a:rPr>
              <a:t>sauvegarde</a:t>
            </a:r>
          </a:p>
          <a:p>
            <a:pPr marL="742950" lvl="1" indent="-285750" algn="just">
              <a:spcBef>
                <a:spcPts val="600"/>
              </a:spcBef>
              <a:spcAft>
                <a:spcPts val="300"/>
              </a:spcAft>
              <a:buClr>
                <a:schemeClr val="tx1"/>
              </a:buClr>
              <a:buFont typeface="Wingdings" pitchFamily="2" charset="2"/>
              <a:buChar char="§"/>
            </a:pPr>
            <a:r>
              <a:rPr lang="fr-FR" sz="1600" b="1"/>
              <a:t>Objectif de l’archivage : conservation de l’information à des fins de référence ou de preuve.</a:t>
            </a:r>
          </a:p>
          <a:p>
            <a:pPr marL="742950" lvl="1" indent="-285750" algn="just">
              <a:spcBef>
                <a:spcPts val="600"/>
              </a:spcBef>
              <a:spcAft>
                <a:spcPts val="300"/>
              </a:spcAft>
              <a:buClr>
                <a:schemeClr val="tx1"/>
              </a:buClr>
              <a:buFont typeface="Wingdings" pitchFamily="2" charset="2"/>
              <a:buChar char="§"/>
            </a:pPr>
            <a:r>
              <a:rPr lang="fr-FR" sz="1600" b="1"/>
              <a:t>Objectif de la sauvegarde : prévention d’une faille du système permettant la restauration des données à la suite d’un incident.</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2"/>
          <p:cNvSpPr>
            <a:spLocks noGrp="1" noChangeArrowheads="1"/>
          </p:cNvSpPr>
          <p:nvPr>
            <p:ph type="title" idx="4294967295"/>
            <p:custDataLst>
              <p:tags r:id="rId1"/>
            </p:custDataLst>
          </p:nvPr>
        </p:nvSpPr>
        <p:spPr>
          <a:xfrm>
            <a:off x="457200" y="1484313"/>
            <a:ext cx="8686800" cy="944562"/>
          </a:xfrm>
        </p:spPr>
        <p:txBody>
          <a:bodyPr/>
          <a:lstStyle/>
          <a:p>
            <a:pPr algn="l" eaLnBrk="1" hangingPunct="1"/>
            <a:r>
              <a:rPr lang="fr-FR" sz="2600" b="1" smtClean="0">
                <a:solidFill>
                  <a:schemeClr val="bg1"/>
                </a:solidFill>
                <a:latin typeface="Myriad Condensed Web"/>
              </a:rPr>
              <a:t>4. Facteurs de complexité									</a:t>
            </a:r>
            <a:r>
              <a:rPr lang="fr-FR" sz="2400" b="1" i="1" smtClean="0">
                <a:solidFill>
                  <a:schemeClr val="bg1"/>
                </a:solidFill>
                <a:latin typeface="Myriad Condensed Web"/>
              </a:rPr>
              <a:t> organisation comptable</a:t>
            </a:r>
          </a:p>
        </p:txBody>
      </p:sp>
      <p:sp>
        <p:nvSpPr>
          <p:cNvPr id="97282" name="Rectangle 3"/>
          <p:cNvSpPr txBox="1">
            <a:spLocks noChangeArrowheads="1"/>
          </p:cNvSpPr>
          <p:nvPr>
            <p:custDataLst>
              <p:tags r:id="rId2"/>
            </p:custDataLst>
          </p:nvPr>
        </p:nvSpPr>
        <p:spPr bwMode="auto">
          <a:xfrm>
            <a:off x="241300" y="26670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97283" name="Rectangle 3"/>
          <p:cNvSpPr txBox="1">
            <a:spLocks noChangeArrowheads="1"/>
          </p:cNvSpPr>
          <p:nvPr>
            <p:custDataLst>
              <p:tags r:id="rId3"/>
            </p:custDataLst>
          </p:nvPr>
        </p:nvSpPr>
        <p:spPr bwMode="auto">
          <a:xfrm>
            <a:off x="-130175" y="2667000"/>
            <a:ext cx="9067800" cy="4419600"/>
          </a:xfrm>
          <a:prstGeom prst="rect">
            <a:avLst/>
          </a:prstGeom>
          <a:noFill/>
          <a:ln w="9525">
            <a:noFill/>
            <a:miter lim="800000"/>
            <a:headEnd/>
            <a:tailEnd/>
          </a:ln>
        </p:spPr>
        <p:txBody>
          <a:bodyPr/>
          <a:lstStyle/>
          <a:p>
            <a:pPr marL="742950" lvl="1" indent="-285750" algn="just">
              <a:spcBef>
                <a:spcPts val="600"/>
              </a:spcBef>
              <a:spcAft>
                <a:spcPts val="600"/>
              </a:spcAft>
              <a:buClr>
                <a:srgbClr val="C00000"/>
              </a:buClr>
              <a:buFont typeface="Wingdings" pitchFamily="2" charset="2"/>
              <a:buChar char="Ø"/>
            </a:pPr>
            <a:r>
              <a:rPr lang="fr-FR" b="1">
                <a:solidFill>
                  <a:srgbClr val="C00000"/>
                </a:solidFill>
              </a:rPr>
              <a:t>DEGRÉ DE SOPHISTICATION DE L’ORGANISATION COMPTABLE ET DES PROCESSUS DÉCLARATIFS</a:t>
            </a:r>
            <a:endParaRPr lang="fr-FR" sz="1600">
              <a:solidFill>
                <a:srgbClr val="C00000"/>
              </a:solidFill>
            </a:endParaRPr>
          </a:p>
          <a:p>
            <a:pPr marL="1143000" lvl="2" indent="-228600" algn="just">
              <a:spcBef>
                <a:spcPts val="600"/>
              </a:spcBef>
              <a:buFont typeface="Wingdings" pitchFamily="2" charset="2"/>
              <a:buChar char="§"/>
            </a:pPr>
            <a:r>
              <a:rPr lang="fr-FR" sz="1600"/>
              <a:t>Système avec journal unique ou système centralisateur (livre-journal général et livres auxiliaires)</a:t>
            </a:r>
          </a:p>
          <a:p>
            <a:pPr marL="1143000" lvl="2" indent="-228600" algn="just">
              <a:spcBef>
                <a:spcPts val="600"/>
              </a:spcBef>
              <a:buFont typeface="Wingdings" pitchFamily="2" charset="2"/>
              <a:buChar char="§"/>
            </a:pPr>
            <a:r>
              <a:rPr lang="fr-FR" sz="1600"/>
              <a:t>Comptabilité multi-sites ou tenue par établissements</a:t>
            </a:r>
          </a:p>
          <a:p>
            <a:pPr marL="1143000" lvl="2" indent="-228600" algn="just">
              <a:spcBef>
                <a:spcPts val="600"/>
              </a:spcBef>
              <a:buFont typeface="Wingdings" pitchFamily="2" charset="2"/>
              <a:buChar char="§"/>
            </a:pPr>
            <a:r>
              <a:rPr lang="fr-FR" sz="1600"/>
              <a:t>Prise en compte des pièces justificatives : EDI ou factures électroniques, scan avec OCR</a:t>
            </a:r>
          </a:p>
          <a:p>
            <a:pPr marL="1143000" lvl="2" indent="-228600" algn="just">
              <a:spcBef>
                <a:spcPts val="600"/>
              </a:spcBef>
              <a:buFont typeface="Wingdings" pitchFamily="2" charset="2"/>
              <a:buChar char="§"/>
            </a:pPr>
            <a:r>
              <a:rPr lang="fr-FR" sz="1600"/>
              <a:t>Comptabilité externalisée partiellement ou totalement :  CSP</a:t>
            </a:r>
          </a:p>
          <a:p>
            <a:pPr marL="1143000" lvl="2" indent="-228600" algn="just">
              <a:spcBef>
                <a:spcPts val="600"/>
              </a:spcBef>
              <a:buFont typeface="Wingdings" pitchFamily="2" charset="2"/>
              <a:buChar char="§"/>
            </a:pPr>
            <a:r>
              <a:rPr lang="fr-FR" sz="1600"/>
              <a:t>Comptabilité tenue en IFRS ou USGAP et transposée en PCG</a:t>
            </a:r>
          </a:p>
          <a:p>
            <a:pPr marL="1143000" lvl="2" indent="-228600" algn="just">
              <a:spcBef>
                <a:spcPts val="600"/>
              </a:spcBef>
              <a:buFont typeface="Wingdings" pitchFamily="2" charset="2"/>
              <a:buChar char="§"/>
            </a:pPr>
            <a:r>
              <a:rPr lang="fr-FR" sz="1600"/>
              <a:t>Délais de clôture</a:t>
            </a:r>
          </a:p>
          <a:p>
            <a:pPr marL="1143000" lvl="2" indent="-228600" algn="just">
              <a:spcBef>
                <a:spcPts val="600"/>
              </a:spcBef>
              <a:buFont typeface="Wingdings" pitchFamily="2" charset="2"/>
              <a:buChar char="§"/>
            </a:pPr>
            <a:r>
              <a:rPr lang="fr-FR" sz="1600"/>
              <a:t>Externalisation de l’établissement des liasses fiscales</a:t>
            </a:r>
            <a:endParaRPr lang="fr-FR" sz="1200"/>
          </a:p>
          <a:p>
            <a:pPr marL="742950" lvl="1" indent="-285750">
              <a:spcBef>
                <a:spcPts val="600"/>
              </a:spcBef>
              <a:spcAft>
                <a:spcPts val="600"/>
              </a:spcAft>
            </a:pPr>
            <a:endParaRPr lang="pt-BR" sz="1200">
              <a:solidFill>
                <a:srgbClr val="FF0000"/>
              </a:solidFill>
            </a:endParaRPr>
          </a:p>
          <a:p>
            <a:pPr marL="742950" lvl="1" indent="-285750">
              <a:spcBef>
                <a:spcPts val="600"/>
              </a:spcBef>
              <a:spcAft>
                <a:spcPts val="600"/>
              </a:spcAft>
            </a:pPr>
            <a:r>
              <a:rPr lang="fr-FR"/>
              <a:t>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2"/>
          <p:cNvSpPr>
            <a:spLocks noGrp="1" noChangeArrowheads="1"/>
          </p:cNvSpPr>
          <p:nvPr>
            <p:ph type="title" idx="4294967295"/>
            <p:custDataLst>
              <p:tags r:id="rId1"/>
            </p:custDataLst>
          </p:nvPr>
        </p:nvSpPr>
        <p:spPr>
          <a:xfrm>
            <a:off x="457200" y="1484313"/>
            <a:ext cx="8686800" cy="944562"/>
          </a:xfrm>
        </p:spPr>
        <p:txBody>
          <a:bodyPr/>
          <a:lstStyle/>
          <a:p>
            <a:pPr algn="l" eaLnBrk="1" hangingPunct="1"/>
            <a:r>
              <a:rPr lang="fr-FR" sz="2600" b="1" smtClean="0">
                <a:solidFill>
                  <a:schemeClr val="bg1"/>
                </a:solidFill>
                <a:latin typeface="Myriad Condensed Web"/>
              </a:rPr>
              <a:t>4. Facteurs de complexité									</a:t>
            </a:r>
            <a:r>
              <a:rPr lang="fr-FR" sz="2400" b="1" i="1" smtClean="0">
                <a:solidFill>
                  <a:schemeClr val="bg1"/>
                </a:solidFill>
                <a:latin typeface="Myriad Condensed Web"/>
              </a:rPr>
              <a:t>architecture SI</a:t>
            </a:r>
          </a:p>
        </p:txBody>
      </p:sp>
      <p:sp>
        <p:nvSpPr>
          <p:cNvPr id="99330" name="Rectangle 3"/>
          <p:cNvSpPr txBox="1">
            <a:spLocks noChangeArrowheads="1"/>
          </p:cNvSpPr>
          <p:nvPr>
            <p:custDataLst>
              <p:tags r:id="rId2"/>
            </p:custDataLst>
          </p:nvPr>
        </p:nvSpPr>
        <p:spPr bwMode="auto">
          <a:xfrm>
            <a:off x="241300" y="26670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6" name="Rectangle 3"/>
          <p:cNvSpPr txBox="1">
            <a:spLocks noChangeArrowheads="1"/>
          </p:cNvSpPr>
          <p:nvPr>
            <p:custDataLst>
              <p:tags r:id="rId3"/>
            </p:custDataLst>
          </p:nvPr>
        </p:nvSpPr>
        <p:spPr>
          <a:xfrm>
            <a:off x="76200" y="2638425"/>
            <a:ext cx="9067800" cy="44196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lvl="1" algn="just" eaLnBrk="1" hangingPunct="1">
              <a:spcBef>
                <a:spcPts val="600"/>
              </a:spcBef>
              <a:spcAft>
                <a:spcPts val="600"/>
              </a:spcAft>
              <a:buClr>
                <a:srgbClr val="C00000"/>
              </a:buClr>
              <a:buFont typeface="Wingdings" panose="05000000000000000000" pitchFamily="2" charset="2"/>
              <a:buChar char="Ø"/>
              <a:defRPr/>
            </a:pPr>
            <a:r>
              <a:rPr lang="fr-FR" sz="1800" b="1" kern="0" cap="small" dirty="0" smtClean="0">
                <a:solidFill>
                  <a:srgbClr val="C00000"/>
                </a:solidFill>
                <a:cs typeface="Arial" panose="020B0604020202020204" pitchFamily="34" charset="0"/>
              </a:rPr>
              <a:t>Sophistication de l’architecture du SI comptable</a:t>
            </a:r>
            <a:endParaRPr lang="fr-FR" sz="1600" kern="0" dirty="0" smtClean="0">
              <a:solidFill>
                <a:srgbClr val="C00000"/>
              </a:solidFill>
              <a:cs typeface="Arial" panose="020B0604020202020204" pitchFamily="34" charset="0"/>
            </a:endParaRPr>
          </a:p>
          <a:p>
            <a:pPr lvl="2" algn="just" eaLnBrk="1" hangingPunct="1">
              <a:spcBef>
                <a:spcPts val="0"/>
              </a:spcBef>
              <a:spcAft>
                <a:spcPts val="0"/>
              </a:spcAft>
              <a:buFont typeface="Wingdings" panose="05000000000000000000" pitchFamily="2" charset="2"/>
              <a:buChar char="§"/>
              <a:defRPr/>
            </a:pPr>
            <a:r>
              <a:rPr lang="fr-FR" sz="1600" kern="0" dirty="0" smtClean="0">
                <a:cs typeface="Arial" panose="020B0604020202020204" pitchFamily="34" charset="0"/>
              </a:rPr>
              <a:t>Utilisation de plusieurs logiciels comptables</a:t>
            </a:r>
          </a:p>
          <a:p>
            <a:pPr lvl="2" algn="just" eaLnBrk="1" hangingPunct="1">
              <a:spcBef>
                <a:spcPts val="600"/>
              </a:spcBef>
              <a:spcAft>
                <a:spcPts val="0"/>
              </a:spcAft>
              <a:buFont typeface="Wingdings" panose="05000000000000000000" pitchFamily="2" charset="2"/>
              <a:buChar char="§"/>
              <a:defRPr/>
            </a:pPr>
            <a:r>
              <a:rPr lang="fr-FR" sz="1600" kern="0" dirty="0" smtClean="0">
                <a:cs typeface="Arial" panose="020B0604020202020204" pitchFamily="34" charset="0"/>
              </a:rPr>
              <a:t>Génération d’écritures par des applications métier, reprises ensuite dans les modules comptables</a:t>
            </a:r>
          </a:p>
          <a:p>
            <a:pPr lvl="2" algn="just" eaLnBrk="1" hangingPunct="1">
              <a:spcBef>
                <a:spcPts val="600"/>
              </a:spcBef>
              <a:spcAft>
                <a:spcPts val="0"/>
              </a:spcAft>
              <a:buFont typeface="Wingdings" panose="05000000000000000000" pitchFamily="2" charset="2"/>
              <a:buChar char="§"/>
              <a:defRPr/>
            </a:pPr>
            <a:r>
              <a:rPr lang="fr-FR" sz="1600" kern="0" dirty="0" smtClean="0">
                <a:cs typeface="Arial" panose="020B0604020202020204" pitchFamily="34" charset="0"/>
              </a:rPr>
              <a:t>Répartition des opérations comptables entre plusieurs « sociétés » fictives dans l’ERP pour faciliter la gestion</a:t>
            </a:r>
          </a:p>
          <a:p>
            <a:pPr lvl="1" algn="just" eaLnBrk="1" hangingPunct="1">
              <a:spcBef>
                <a:spcPts val="1200"/>
              </a:spcBef>
              <a:spcAft>
                <a:spcPts val="0"/>
              </a:spcAft>
              <a:buFont typeface="Wingdings" panose="05000000000000000000" pitchFamily="2" charset="2"/>
              <a:buChar char="Ø"/>
              <a:defRPr/>
            </a:pPr>
            <a:r>
              <a:rPr lang="fr-FR" sz="2200" b="1" kern="0" cap="small" dirty="0">
                <a:solidFill>
                  <a:srgbClr val="C00000"/>
                </a:solidFill>
                <a:cs typeface="Arial" panose="020B0604020202020204" pitchFamily="34" charset="0"/>
              </a:rPr>
              <a:t>Sophistication de l’architecture du </a:t>
            </a:r>
            <a:r>
              <a:rPr lang="fr-FR" sz="2200" b="1" kern="0" cap="small" dirty="0" smtClean="0">
                <a:solidFill>
                  <a:srgbClr val="C00000"/>
                </a:solidFill>
                <a:cs typeface="Arial" panose="020B0604020202020204" pitchFamily="34" charset="0"/>
              </a:rPr>
              <a:t>SI</a:t>
            </a:r>
            <a:endParaRPr lang="fr-FR" sz="1600" kern="0" dirty="0" smtClean="0">
              <a:cs typeface="Arial" panose="020B0604020202020204" pitchFamily="34" charset="0"/>
            </a:endParaRPr>
          </a:p>
          <a:p>
            <a:pPr lvl="2" algn="just" eaLnBrk="1" hangingPunct="1">
              <a:spcBef>
                <a:spcPts val="600"/>
              </a:spcBef>
              <a:spcAft>
                <a:spcPts val="0"/>
              </a:spcAft>
              <a:buFont typeface="Wingdings" panose="05000000000000000000" pitchFamily="2" charset="2"/>
              <a:buChar char="§"/>
              <a:defRPr/>
            </a:pPr>
            <a:r>
              <a:rPr lang="fr-FR" sz="1600" kern="0" dirty="0" smtClean="0">
                <a:cs typeface="Arial" panose="020B0604020202020204" pitchFamily="34" charset="0"/>
              </a:rPr>
              <a:t>Hébergement et/ou maintenance externalisés</a:t>
            </a:r>
          </a:p>
          <a:p>
            <a:pPr lvl="3" algn="just" eaLnBrk="1" hangingPunct="1">
              <a:spcBef>
                <a:spcPts val="600"/>
              </a:spcBef>
              <a:spcAft>
                <a:spcPts val="0"/>
              </a:spcAft>
              <a:buFont typeface="Arial" panose="020B0604020202020204" pitchFamily="34" charset="0"/>
              <a:buChar char="•"/>
              <a:defRPr/>
            </a:pPr>
            <a:r>
              <a:rPr lang="fr-FR" sz="1400" kern="0" dirty="0" smtClean="0">
                <a:cs typeface="Arial" panose="020B0604020202020204" pitchFamily="34" charset="0"/>
              </a:rPr>
              <a:t>Maîtrise ou connaissance des référentiels et des paramétrages ?</a:t>
            </a:r>
          </a:p>
          <a:p>
            <a:pPr lvl="3" algn="just" eaLnBrk="1" hangingPunct="1">
              <a:spcBef>
                <a:spcPts val="600"/>
              </a:spcBef>
              <a:spcAft>
                <a:spcPts val="0"/>
              </a:spcAft>
              <a:buFont typeface="Arial" panose="020B0604020202020204" pitchFamily="34" charset="0"/>
              <a:buChar char="•"/>
              <a:defRPr/>
            </a:pPr>
            <a:r>
              <a:rPr lang="fr-FR" sz="1400" kern="0" dirty="0" smtClean="0">
                <a:cs typeface="Arial" panose="020B0604020202020204" pitchFamily="34" charset="0"/>
              </a:rPr>
              <a:t>Accès aux données</a:t>
            </a:r>
          </a:p>
          <a:p>
            <a:pPr lvl="3" algn="just" eaLnBrk="1" hangingPunct="1">
              <a:spcBef>
                <a:spcPts val="600"/>
              </a:spcBef>
              <a:spcAft>
                <a:spcPts val="0"/>
              </a:spcAft>
              <a:buFont typeface="Arial" panose="020B0604020202020204" pitchFamily="34" charset="0"/>
              <a:buChar char="•"/>
              <a:defRPr/>
            </a:pPr>
            <a:r>
              <a:rPr lang="fr-FR" sz="1400" kern="0" dirty="0">
                <a:cs typeface="Arial" panose="020B0604020202020204" pitchFamily="34" charset="0"/>
              </a:rPr>
              <a:t>Cas des filiales et succursales de groupes étrangers</a:t>
            </a:r>
          </a:p>
          <a:p>
            <a:pPr lvl="1" eaLnBrk="1" hangingPunct="1">
              <a:spcBef>
                <a:spcPts val="600"/>
              </a:spcBef>
              <a:spcAft>
                <a:spcPts val="600"/>
              </a:spcAft>
              <a:buFontTx/>
              <a:buNone/>
              <a:defRPr/>
            </a:pPr>
            <a:r>
              <a:rPr lang="fr-FR" sz="1800" kern="0" dirty="0" smtClean="0">
                <a:cs typeface="Arial" panose="020B0604020202020204" pitchFamily="34" charset="0"/>
              </a:rPr>
              <a:t>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2"/>
          <p:cNvSpPr>
            <a:spLocks noGrp="1" noChangeArrowheads="1"/>
          </p:cNvSpPr>
          <p:nvPr>
            <p:ph type="title" idx="4294967295"/>
            <p:custDataLst>
              <p:tags r:id="rId1"/>
            </p:custDataLst>
          </p:nvPr>
        </p:nvSpPr>
        <p:spPr>
          <a:xfrm>
            <a:off x="457200" y="1484313"/>
            <a:ext cx="8686800" cy="944562"/>
          </a:xfrm>
        </p:spPr>
        <p:txBody>
          <a:bodyPr/>
          <a:lstStyle/>
          <a:p>
            <a:pPr algn="l" eaLnBrk="1" hangingPunct="1"/>
            <a:r>
              <a:rPr lang="fr-FR" sz="2600" b="1" smtClean="0">
                <a:solidFill>
                  <a:schemeClr val="bg1"/>
                </a:solidFill>
                <a:latin typeface="Myriad Condensed Web"/>
              </a:rPr>
              <a:t>4. Facteurs de complexité										</a:t>
            </a:r>
            <a:r>
              <a:rPr lang="fr-FR" sz="2400" b="1" i="1" smtClean="0">
                <a:solidFill>
                  <a:schemeClr val="bg1"/>
                </a:solidFill>
                <a:latin typeface="Myriad Condensed Web"/>
              </a:rPr>
              <a:t>ERP ou PGI</a:t>
            </a:r>
          </a:p>
        </p:txBody>
      </p:sp>
      <p:sp>
        <p:nvSpPr>
          <p:cNvPr id="101378" name="Rectangle 3"/>
          <p:cNvSpPr txBox="1">
            <a:spLocks noChangeArrowheads="1"/>
          </p:cNvSpPr>
          <p:nvPr>
            <p:custDataLst>
              <p:tags r:id="rId2"/>
            </p:custDataLst>
          </p:nvPr>
        </p:nvSpPr>
        <p:spPr bwMode="auto">
          <a:xfrm>
            <a:off x="241300" y="26670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6" name="Rectangle 3"/>
          <p:cNvSpPr txBox="1">
            <a:spLocks noChangeArrowheads="1"/>
          </p:cNvSpPr>
          <p:nvPr>
            <p:custDataLst>
              <p:tags r:id="rId3"/>
            </p:custDataLst>
          </p:nvPr>
        </p:nvSpPr>
        <p:spPr>
          <a:xfrm>
            <a:off x="77788" y="2590800"/>
            <a:ext cx="9067800" cy="44196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lvl="1" algn="just" eaLnBrk="1" hangingPunct="1">
              <a:spcBef>
                <a:spcPts val="1200"/>
              </a:spcBef>
              <a:spcAft>
                <a:spcPts val="600"/>
              </a:spcAft>
              <a:buClr>
                <a:srgbClr val="C00000"/>
              </a:buClr>
              <a:buFont typeface="Wingdings" panose="05000000000000000000" pitchFamily="2" charset="2"/>
              <a:buChar char="Ø"/>
              <a:defRPr/>
            </a:pPr>
            <a:r>
              <a:rPr lang="fr-FR" sz="1800" b="1" kern="0" cap="small" dirty="0" smtClean="0">
                <a:solidFill>
                  <a:srgbClr val="C00000"/>
                </a:solidFill>
                <a:cs typeface="Arial" panose="020B0604020202020204" pitchFamily="34" charset="0"/>
              </a:rPr>
              <a:t>Niveau </a:t>
            </a:r>
            <a:r>
              <a:rPr lang="fr-FR" sz="1800" b="1" kern="0" cap="small" dirty="0">
                <a:solidFill>
                  <a:srgbClr val="C00000"/>
                </a:solidFill>
                <a:cs typeface="Arial" panose="020B0604020202020204" pitchFamily="34" charset="0"/>
              </a:rPr>
              <a:t>de complexité de l’ERP ou du PGI </a:t>
            </a:r>
          </a:p>
          <a:p>
            <a:pPr lvl="2" algn="just" eaLnBrk="1" hangingPunct="1">
              <a:spcBef>
                <a:spcPts val="600"/>
              </a:spcBef>
              <a:spcAft>
                <a:spcPts val="0"/>
              </a:spcAft>
              <a:buFont typeface="Wingdings" panose="05000000000000000000" pitchFamily="2" charset="2"/>
              <a:buChar char="§"/>
              <a:defRPr/>
            </a:pPr>
            <a:r>
              <a:rPr lang="fr-FR" sz="1600" kern="0" dirty="0" smtClean="0">
                <a:cs typeface="Arial" panose="020B0604020202020204" pitchFamily="34" charset="0"/>
              </a:rPr>
              <a:t>Latitude </a:t>
            </a:r>
            <a:r>
              <a:rPr lang="fr-FR" sz="1600" kern="0" dirty="0">
                <a:cs typeface="Arial" panose="020B0604020202020204" pitchFamily="34" charset="0"/>
              </a:rPr>
              <a:t>dans les </a:t>
            </a:r>
            <a:r>
              <a:rPr lang="fr-FR" sz="1600" kern="0" dirty="0" smtClean="0">
                <a:cs typeface="Arial" panose="020B0604020202020204" pitchFamily="34" charset="0"/>
              </a:rPr>
              <a:t>paramétrages</a:t>
            </a:r>
          </a:p>
          <a:p>
            <a:pPr lvl="2" algn="just" eaLnBrk="1" hangingPunct="1">
              <a:spcBef>
                <a:spcPts val="600"/>
              </a:spcBef>
              <a:spcAft>
                <a:spcPts val="0"/>
              </a:spcAft>
              <a:buFont typeface="Wingdings" panose="05000000000000000000" pitchFamily="2" charset="2"/>
              <a:buChar char="§"/>
              <a:defRPr/>
            </a:pPr>
            <a:r>
              <a:rPr lang="fr-FR" sz="1600" kern="0" dirty="0" smtClean="0">
                <a:cs typeface="Arial" panose="020B0604020202020204" pitchFamily="34" charset="0"/>
              </a:rPr>
              <a:t>Développement </a:t>
            </a:r>
            <a:r>
              <a:rPr lang="fr-FR" sz="1600" kern="0" dirty="0">
                <a:cs typeface="Arial" panose="020B0604020202020204" pitchFamily="34" charset="0"/>
              </a:rPr>
              <a:t>de spécifiques</a:t>
            </a:r>
          </a:p>
          <a:p>
            <a:pPr lvl="2" algn="just" eaLnBrk="1" hangingPunct="1">
              <a:spcBef>
                <a:spcPts val="600"/>
              </a:spcBef>
              <a:spcAft>
                <a:spcPts val="0"/>
              </a:spcAft>
              <a:buFont typeface="Wingdings" panose="05000000000000000000" pitchFamily="2" charset="2"/>
              <a:buChar char="§"/>
              <a:defRPr/>
            </a:pPr>
            <a:r>
              <a:rPr lang="fr-FR" sz="1600" kern="0" dirty="0">
                <a:cs typeface="Arial" panose="020B0604020202020204" pitchFamily="34" charset="0"/>
              </a:rPr>
              <a:t>Richesse </a:t>
            </a:r>
            <a:r>
              <a:rPr lang="fr-FR" sz="1600" kern="0" dirty="0" smtClean="0">
                <a:cs typeface="Arial" panose="020B0604020202020204" pitchFamily="34" charset="0"/>
              </a:rPr>
              <a:t>fonctionnelle</a:t>
            </a:r>
          </a:p>
          <a:p>
            <a:pPr lvl="2" algn="just" eaLnBrk="1" hangingPunct="1">
              <a:spcBef>
                <a:spcPts val="600"/>
              </a:spcBef>
              <a:spcAft>
                <a:spcPts val="0"/>
              </a:spcAft>
              <a:buFont typeface="Wingdings" panose="05000000000000000000" pitchFamily="2" charset="2"/>
              <a:buChar char="§"/>
              <a:defRPr/>
            </a:pPr>
            <a:r>
              <a:rPr lang="fr-FR" sz="1600" kern="0" dirty="0" smtClean="0">
                <a:cs typeface="Arial" panose="020B0604020202020204" pitchFamily="34" charset="0"/>
              </a:rPr>
              <a:t>Niveau d’intégration</a:t>
            </a:r>
          </a:p>
          <a:p>
            <a:pPr lvl="2" algn="just" eaLnBrk="1" hangingPunct="1">
              <a:spcBef>
                <a:spcPts val="600"/>
              </a:spcBef>
              <a:spcAft>
                <a:spcPts val="0"/>
              </a:spcAft>
              <a:buFont typeface="Wingdings" panose="05000000000000000000" pitchFamily="2" charset="2"/>
              <a:buChar char="§"/>
              <a:defRPr/>
            </a:pPr>
            <a:r>
              <a:rPr lang="fr-FR" sz="1600" kern="0" dirty="0" smtClean="0">
                <a:cs typeface="Arial" panose="020B0604020202020204" pitchFamily="34" charset="0"/>
              </a:rPr>
              <a:t>Degré </a:t>
            </a:r>
            <a:r>
              <a:rPr lang="fr-FR" sz="1600" kern="0" dirty="0">
                <a:cs typeface="Arial" panose="020B0604020202020204" pitchFamily="34" charset="0"/>
              </a:rPr>
              <a:t>d’automatisation des écritures</a:t>
            </a:r>
          </a:p>
          <a:p>
            <a:pPr lvl="2" algn="just" eaLnBrk="1" hangingPunct="1">
              <a:spcBef>
                <a:spcPts val="600"/>
              </a:spcBef>
              <a:spcAft>
                <a:spcPts val="0"/>
              </a:spcAft>
              <a:buFont typeface="Wingdings" panose="05000000000000000000" pitchFamily="2" charset="2"/>
              <a:buChar char="§"/>
              <a:defRPr/>
            </a:pPr>
            <a:r>
              <a:rPr lang="fr-FR" sz="1600" kern="0" dirty="0">
                <a:cs typeface="Arial" panose="020B0604020202020204" pitchFamily="34" charset="0"/>
              </a:rPr>
              <a:t>Rôle des interfaces avec d’autres </a:t>
            </a:r>
            <a:r>
              <a:rPr lang="fr-FR" sz="1600" kern="0" dirty="0" smtClean="0">
                <a:cs typeface="Arial" panose="020B0604020202020204" pitchFamily="34" charset="0"/>
              </a:rPr>
              <a:t>applications</a:t>
            </a:r>
          </a:p>
          <a:p>
            <a:pPr lvl="2" algn="just" eaLnBrk="1" hangingPunct="1">
              <a:spcBef>
                <a:spcPts val="600"/>
              </a:spcBef>
              <a:spcAft>
                <a:spcPts val="0"/>
              </a:spcAft>
              <a:buFont typeface="Wingdings" panose="05000000000000000000" pitchFamily="2" charset="2"/>
              <a:buChar char="§"/>
              <a:defRPr/>
            </a:pPr>
            <a:r>
              <a:rPr lang="fr-FR" sz="1600" kern="0" dirty="0" smtClean="0">
                <a:cs typeface="Arial" panose="020B0604020202020204" pitchFamily="34" charset="0"/>
              </a:rPr>
              <a:t>Import et exports de données via des logiciels de bureautique</a:t>
            </a:r>
          </a:p>
          <a:p>
            <a:pPr lvl="2" algn="just" eaLnBrk="1" hangingPunct="1">
              <a:spcBef>
                <a:spcPts val="600"/>
              </a:spcBef>
              <a:spcAft>
                <a:spcPts val="0"/>
              </a:spcAft>
              <a:buFont typeface="Wingdings" panose="05000000000000000000" pitchFamily="2" charset="2"/>
              <a:buChar char="§"/>
              <a:defRPr/>
            </a:pPr>
            <a:r>
              <a:rPr lang="fr-FR" sz="1600" kern="0" dirty="0" smtClean="0">
                <a:cs typeface="Arial" panose="020B0604020202020204" pitchFamily="34" charset="0"/>
              </a:rPr>
              <a:t>Traitement des clôtures comptables</a:t>
            </a:r>
          </a:p>
          <a:p>
            <a:pPr lvl="1" algn="just" eaLnBrk="1" hangingPunct="1">
              <a:spcBef>
                <a:spcPts val="1200"/>
              </a:spcBef>
              <a:spcAft>
                <a:spcPts val="0"/>
              </a:spcAft>
              <a:buFont typeface="Wingdings" panose="05000000000000000000" pitchFamily="2" charset="2"/>
              <a:buChar char="Ø"/>
              <a:defRPr/>
            </a:pPr>
            <a:r>
              <a:rPr lang="fr-FR" sz="1800" b="1" kern="0" cap="small" dirty="0" smtClean="0">
                <a:solidFill>
                  <a:srgbClr val="C00000"/>
                </a:solidFill>
                <a:cs typeface="Arial" panose="020B0604020202020204" pitchFamily="34" charset="0"/>
              </a:rPr>
              <a:t>Existence </a:t>
            </a:r>
            <a:r>
              <a:rPr lang="fr-FR" sz="1800" b="1" kern="0" cap="small" dirty="0">
                <a:solidFill>
                  <a:srgbClr val="C00000"/>
                </a:solidFill>
                <a:cs typeface="Arial" panose="020B0604020202020204" pitchFamily="34" charset="0"/>
              </a:rPr>
              <a:t>d’outils </a:t>
            </a:r>
            <a:r>
              <a:rPr lang="fr-FR" sz="1800" b="1" kern="0" cap="small" dirty="0" smtClean="0">
                <a:solidFill>
                  <a:srgbClr val="C00000"/>
                </a:solidFill>
                <a:cs typeface="Arial" panose="020B0604020202020204" pitchFamily="34" charset="0"/>
              </a:rPr>
              <a:t>d’extraction</a:t>
            </a:r>
          </a:p>
          <a:p>
            <a:pPr lvl="2" algn="just" eaLnBrk="1" hangingPunct="1">
              <a:spcBef>
                <a:spcPts val="1200"/>
              </a:spcBef>
              <a:spcAft>
                <a:spcPts val="0"/>
              </a:spcAft>
              <a:buFont typeface="Wingdings" panose="05000000000000000000" pitchFamily="2" charset="2"/>
              <a:buChar char="Ø"/>
              <a:defRPr/>
            </a:pPr>
            <a:r>
              <a:rPr lang="fr-FR" sz="1600" kern="0" dirty="0">
                <a:cs typeface="Arial" panose="020B0604020202020204" pitchFamily="34" charset="0"/>
              </a:rPr>
              <a:t>ODBC, générateurs </a:t>
            </a:r>
            <a:r>
              <a:rPr lang="fr-FR" sz="1600" kern="0" dirty="0" smtClean="0">
                <a:cs typeface="Arial" panose="020B0604020202020204" pitchFamily="34" charset="0"/>
              </a:rPr>
              <a:t>XML…</a:t>
            </a:r>
            <a:endParaRPr lang="fr-FR" sz="1600" kern="0" dirty="0">
              <a:cs typeface="Arial" panose="020B0604020202020204" pitchFamily="34" charset="0"/>
            </a:endParaRPr>
          </a:p>
          <a:p>
            <a:pPr lvl="1" eaLnBrk="1" hangingPunct="1">
              <a:spcBef>
                <a:spcPts val="600"/>
              </a:spcBef>
              <a:spcAft>
                <a:spcPts val="600"/>
              </a:spcAft>
              <a:buFontTx/>
              <a:buNone/>
              <a:defRPr/>
            </a:pPr>
            <a:r>
              <a:rPr lang="fr-FR" sz="1800" kern="0" dirty="0" smtClean="0">
                <a:cs typeface="Arial" panose="020B0604020202020204" pitchFamily="34" charset="0"/>
              </a:rPr>
              <a:t>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2"/>
          <p:cNvSpPr>
            <a:spLocks noGrp="1" noChangeArrowheads="1"/>
          </p:cNvSpPr>
          <p:nvPr>
            <p:ph type="title" idx="4294967295"/>
            <p:custDataLst>
              <p:tags r:id="rId1"/>
            </p:custDataLst>
          </p:nvPr>
        </p:nvSpPr>
        <p:spPr>
          <a:xfrm>
            <a:off x="457200" y="1484313"/>
            <a:ext cx="8686800" cy="944562"/>
          </a:xfrm>
        </p:spPr>
        <p:txBody>
          <a:bodyPr/>
          <a:lstStyle/>
          <a:p>
            <a:pPr algn="l" eaLnBrk="1" hangingPunct="1"/>
            <a:r>
              <a:rPr lang="fr-FR" sz="2600" b="1" smtClean="0">
                <a:solidFill>
                  <a:schemeClr val="bg1"/>
                </a:solidFill>
                <a:latin typeface="Myriad Condensed Web"/>
              </a:rPr>
              <a:t>4. Facteurs de complexité										</a:t>
            </a:r>
            <a:r>
              <a:rPr lang="fr-FR" sz="2400" b="1" i="1" smtClean="0">
                <a:solidFill>
                  <a:schemeClr val="bg1"/>
                </a:solidFill>
                <a:latin typeface="Myriad Condensed Web"/>
              </a:rPr>
              <a:t>impact sur le FEC</a:t>
            </a:r>
          </a:p>
        </p:txBody>
      </p:sp>
      <p:sp>
        <p:nvSpPr>
          <p:cNvPr id="6" name="Rectangle 3"/>
          <p:cNvSpPr txBox="1">
            <a:spLocks noChangeArrowheads="1"/>
          </p:cNvSpPr>
          <p:nvPr>
            <p:custDataLst>
              <p:tags r:id="rId2"/>
            </p:custDataLst>
          </p:nvPr>
        </p:nvSpPr>
        <p:spPr>
          <a:xfrm>
            <a:off x="1066800" y="3200400"/>
            <a:ext cx="7010400" cy="44196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457200" lvl="1" indent="0" algn="just" eaLnBrk="1" hangingPunct="1">
              <a:spcBef>
                <a:spcPts val="1200"/>
              </a:spcBef>
              <a:spcAft>
                <a:spcPts val="600"/>
              </a:spcAft>
              <a:buClr>
                <a:srgbClr val="C00000"/>
              </a:buClr>
              <a:buFontTx/>
              <a:buNone/>
              <a:defRPr/>
            </a:pPr>
            <a:r>
              <a:rPr lang="fr-FR" sz="2000" b="1" kern="0" cap="small" dirty="0" smtClean="0">
                <a:solidFill>
                  <a:srgbClr val="C00000"/>
                </a:solidFill>
                <a:cs typeface="Arial" panose="020B0604020202020204" pitchFamily="34" charset="0"/>
              </a:rPr>
              <a:t>TOUS CES FACTEURS ONT UNE INCIDENCE</a:t>
            </a:r>
            <a:endParaRPr lang="fr-FR" sz="2000" b="1" kern="0" cap="small" dirty="0">
              <a:solidFill>
                <a:srgbClr val="C00000"/>
              </a:solidFill>
              <a:cs typeface="Arial" panose="020B0604020202020204" pitchFamily="34" charset="0"/>
            </a:endParaRPr>
          </a:p>
          <a:p>
            <a:pPr lvl="2" algn="just" eaLnBrk="1" hangingPunct="1">
              <a:spcBef>
                <a:spcPts val="1200"/>
              </a:spcBef>
              <a:spcAft>
                <a:spcPts val="600"/>
              </a:spcAft>
              <a:buFont typeface="Wingdings" panose="05000000000000000000" pitchFamily="2" charset="2"/>
              <a:buChar char="§"/>
              <a:defRPr/>
            </a:pPr>
            <a:r>
              <a:rPr lang="fr-FR" sz="1600" kern="0" cap="small" dirty="0" smtClean="0">
                <a:cs typeface="Arial" panose="020B0604020202020204" pitchFamily="34" charset="0"/>
              </a:rPr>
              <a:t>sur la facilité d’extraction et de constitution du FEC</a:t>
            </a:r>
            <a:endParaRPr lang="fr-FR" sz="1600" kern="0" cap="small" dirty="0">
              <a:cs typeface="Arial" panose="020B0604020202020204" pitchFamily="34" charset="0"/>
            </a:endParaRPr>
          </a:p>
          <a:p>
            <a:pPr lvl="2" algn="just" eaLnBrk="1" hangingPunct="1">
              <a:spcBef>
                <a:spcPts val="1200"/>
              </a:spcBef>
              <a:spcAft>
                <a:spcPts val="600"/>
              </a:spcAft>
              <a:buFont typeface="Wingdings" panose="05000000000000000000" pitchFamily="2" charset="2"/>
              <a:buChar char="§"/>
              <a:defRPr/>
            </a:pPr>
            <a:r>
              <a:rPr lang="fr-FR" sz="1600" kern="0" cap="small" dirty="0" smtClean="0">
                <a:cs typeface="Arial" panose="020B0604020202020204" pitchFamily="34" charset="0"/>
              </a:rPr>
              <a:t>sur les contrôles à réaliser pour s’assurer de la qualité des données du FEC</a:t>
            </a:r>
          </a:p>
        </p:txBody>
      </p:sp>
      <p:sp>
        <p:nvSpPr>
          <p:cNvPr id="7" name="Flèche droite 6"/>
          <p:cNvSpPr/>
          <p:nvPr/>
        </p:nvSpPr>
        <p:spPr>
          <a:xfrm>
            <a:off x="457200" y="3048000"/>
            <a:ext cx="990600" cy="685800"/>
          </a:xfrm>
          <a:prstGeom prst="rightArrow">
            <a:avLst/>
          </a:prstGeom>
          <a:solidFill>
            <a:srgbClr val="CC0000"/>
          </a:solidFill>
          <a:ln/>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fr-F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p:cNvSpPr>
            <a:spLocks noGrp="1" noChangeArrowheads="1"/>
          </p:cNvSpPr>
          <p:nvPr>
            <p:ph type="title" idx="4294967295"/>
            <p:custDataLst>
              <p:tags r:id="rId1"/>
            </p:custDataLst>
          </p:nvPr>
        </p:nvSpPr>
        <p:spPr>
          <a:xfrm>
            <a:off x="457200" y="1484313"/>
            <a:ext cx="8686800" cy="944562"/>
          </a:xfrm>
        </p:spPr>
        <p:txBody>
          <a:bodyPr/>
          <a:lstStyle/>
          <a:p>
            <a:pPr algn="l" eaLnBrk="1" hangingPunct="1"/>
            <a:r>
              <a:rPr lang="fr-FR" sz="2600" b="1" smtClean="0">
                <a:solidFill>
                  <a:schemeClr val="bg1"/>
                </a:solidFill>
                <a:latin typeface="Myriad Condensed Web"/>
              </a:rPr>
              <a:t>4. Facteurs de complexité										</a:t>
            </a:r>
            <a:r>
              <a:rPr lang="fr-FR" sz="2400" b="1" i="1" smtClean="0">
                <a:solidFill>
                  <a:schemeClr val="bg1"/>
                </a:solidFill>
                <a:latin typeface="Myriad Condensed Web"/>
              </a:rPr>
              <a:t>conséquence</a:t>
            </a:r>
          </a:p>
        </p:txBody>
      </p:sp>
      <p:sp>
        <p:nvSpPr>
          <p:cNvPr id="105474" name="Rectangle 3"/>
          <p:cNvSpPr txBox="1">
            <a:spLocks noChangeArrowheads="1"/>
          </p:cNvSpPr>
          <p:nvPr>
            <p:custDataLst>
              <p:tags r:id="rId2"/>
            </p:custDataLst>
          </p:nvPr>
        </p:nvSpPr>
        <p:spPr bwMode="auto">
          <a:xfrm>
            <a:off x="946150" y="2590800"/>
            <a:ext cx="8001000" cy="4419600"/>
          </a:xfrm>
          <a:prstGeom prst="rect">
            <a:avLst/>
          </a:prstGeom>
          <a:noFill/>
          <a:ln w="9525">
            <a:noFill/>
            <a:miter lim="800000"/>
            <a:headEnd/>
            <a:tailEnd/>
          </a:ln>
        </p:spPr>
        <p:txBody>
          <a:bodyPr/>
          <a:lstStyle/>
          <a:p>
            <a:pPr lvl="1" algn="just">
              <a:spcBef>
                <a:spcPts val="1200"/>
              </a:spcBef>
              <a:spcAft>
                <a:spcPts val="600"/>
              </a:spcAft>
              <a:buClr>
                <a:srgbClr val="C00000"/>
              </a:buClr>
            </a:pPr>
            <a:r>
              <a:rPr lang="fr-FR" sz="2000" b="1">
                <a:solidFill>
                  <a:srgbClr val="C00000"/>
                </a:solidFill>
              </a:rPr>
              <a:t>ERP ET/OU ORGANISATION COMPTABLE COMPLEXE :    </a:t>
            </a:r>
            <a:r>
              <a:rPr lang="fr-FR" sz="2000" b="1" i="1">
                <a:solidFill>
                  <a:srgbClr val="C00000"/>
                </a:solidFill>
              </a:rPr>
              <a:t>LA PRÉPARATION DU FEC NÉCESSITE UNE DÉMARCHE PROJET</a:t>
            </a:r>
          </a:p>
          <a:p>
            <a:pPr marL="1143000" lvl="2" indent="-228600" algn="just">
              <a:spcBef>
                <a:spcPts val="1200"/>
              </a:spcBef>
              <a:spcAft>
                <a:spcPts val="600"/>
              </a:spcAft>
              <a:buFont typeface="Wingdings" pitchFamily="2" charset="2"/>
              <a:buChar char="§"/>
            </a:pPr>
            <a:r>
              <a:rPr lang="fr-FR" sz="1600"/>
              <a:t>GROUPE DE TRAVAIL TRANSVERSAL COMPRENANT LES FISCALISTES, LES COMPTABLES ET LES INFORMATICIENS</a:t>
            </a:r>
          </a:p>
          <a:p>
            <a:pPr marL="1143000" lvl="2" indent="-228600" algn="just">
              <a:spcBef>
                <a:spcPts val="1200"/>
              </a:spcBef>
              <a:spcAft>
                <a:spcPts val="600"/>
              </a:spcAft>
              <a:buFont typeface="Wingdings" pitchFamily="2" charset="2"/>
              <a:buChar char="§"/>
            </a:pPr>
            <a:r>
              <a:rPr lang="fr-FR" sz="1600"/>
              <a:t>ANTICIPATION IMPÉRATIVE : IL NE FAUT PAS ATTENDRE LE CONTRÔLE</a:t>
            </a:r>
          </a:p>
        </p:txBody>
      </p:sp>
      <p:sp>
        <p:nvSpPr>
          <p:cNvPr id="7" name="Flèche droite 6"/>
          <p:cNvSpPr/>
          <p:nvPr/>
        </p:nvSpPr>
        <p:spPr>
          <a:xfrm>
            <a:off x="304800" y="2753591"/>
            <a:ext cx="990600" cy="685800"/>
          </a:xfrm>
          <a:prstGeom prst="rightArrow">
            <a:avLst/>
          </a:prstGeom>
          <a:solidFill>
            <a:srgbClr val="CC0000"/>
          </a:solidFill>
          <a:ln/>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fr-FR"/>
          </a:p>
        </p:txBody>
      </p:sp>
      <p:sp>
        <p:nvSpPr>
          <p:cNvPr id="2" name="Rectangle à coins arrondis 1"/>
          <p:cNvSpPr/>
          <p:nvPr/>
        </p:nvSpPr>
        <p:spPr>
          <a:xfrm>
            <a:off x="304800" y="5105400"/>
            <a:ext cx="8077200" cy="1447800"/>
          </a:xfrm>
          <a:prstGeom prst="roundRect">
            <a:avLst/>
          </a:prstGeom>
          <a:solidFill>
            <a:srgbClr val="6666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r-FR" b="1" dirty="0">
                <a:solidFill>
                  <a:srgbClr val="FFFFFF"/>
                </a:solidFill>
                <a:cs typeface="Arial" charset="0"/>
              </a:rPr>
              <a:t>CAS DE LA POSTE : </a:t>
            </a:r>
            <a:r>
              <a:rPr lang="fr-FR" dirty="0">
                <a:solidFill>
                  <a:srgbClr val="FFFFFF"/>
                </a:solidFill>
                <a:cs typeface="Arial" charset="0"/>
              </a:rPr>
              <a:t>				              		    La démarche projet a permis de réussir la constitution du FEC alors que :</a:t>
            </a:r>
          </a:p>
          <a:p>
            <a:pPr marL="285750" indent="-285750" algn="just">
              <a:buFont typeface="Arial" panose="020B0604020202020204" pitchFamily="34" charset="0"/>
              <a:buChar char="•"/>
              <a:defRPr/>
            </a:pPr>
            <a:r>
              <a:rPr lang="fr-FR" dirty="0">
                <a:solidFill>
                  <a:srgbClr val="FFFFFF"/>
                </a:solidFill>
                <a:cs typeface="Arial" charset="0"/>
              </a:rPr>
              <a:t>l’organisation comptable et informatique est complexe,</a:t>
            </a:r>
          </a:p>
          <a:p>
            <a:pPr marL="285750" indent="-285750" algn="just">
              <a:buFont typeface="Arial" panose="020B0604020202020204" pitchFamily="34" charset="0"/>
              <a:buChar char="•"/>
              <a:defRPr/>
            </a:pPr>
            <a:r>
              <a:rPr lang="fr-FR" dirty="0">
                <a:solidFill>
                  <a:srgbClr val="FFFFFF"/>
                </a:solidFill>
                <a:cs typeface="Arial" charset="0"/>
              </a:rPr>
              <a:t>la comptabilité sur certains métiers comprend 420 millions de lignes d’écritures par exercice.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custDataLst>
              <p:tags r:id="rId1"/>
            </p:custDataLst>
          </p:nvPr>
        </p:nvSpPr>
        <p:spPr>
          <a:xfrm>
            <a:off x="457200" y="1493838"/>
            <a:ext cx="8458200" cy="944562"/>
          </a:xfrm>
        </p:spPr>
        <p:txBody>
          <a:bodyPr/>
          <a:lstStyle/>
          <a:p>
            <a:pPr algn="l" eaLnBrk="1" hangingPunct="1"/>
            <a:r>
              <a:rPr lang="fr-FR" sz="2600" b="1" smtClean="0">
                <a:solidFill>
                  <a:schemeClr val="bg1"/>
                </a:solidFill>
              </a:rPr>
              <a:t>Ecritures comptables</a:t>
            </a:r>
            <a:br>
              <a:rPr lang="fr-FR" sz="2600" b="1" smtClean="0">
                <a:solidFill>
                  <a:schemeClr val="bg1"/>
                </a:solidFill>
              </a:rPr>
            </a:br>
            <a:r>
              <a:rPr lang="fr-FR" sz="2400" b="1" i="1" smtClean="0">
                <a:solidFill>
                  <a:schemeClr val="bg1"/>
                </a:solidFill>
              </a:rPr>
              <a:t>présentation obligatoire sous format dématérialisé</a:t>
            </a:r>
          </a:p>
        </p:txBody>
      </p:sp>
      <p:sp>
        <p:nvSpPr>
          <p:cNvPr id="33794" name="Rectangle 3"/>
          <p:cNvSpPr>
            <a:spLocks noGrp="1" noChangeArrowheads="1"/>
          </p:cNvSpPr>
          <p:nvPr>
            <p:ph type="body" idx="1"/>
            <p:custDataLst>
              <p:tags r:id="rId2"/>
            </p:custDataLst>
          </p:nvPr>
        </p:nvSpPr>
        <p:spPr>
          <a:xfrm>
            <a:off x="468313" y="2667000"/>
            <a:ext cx="8285162" cy="3586163"/>
          </a:xfrm>
        </p:spPr>
        <p:txBody>
          <a:bodyPr/>
          <a:lstStyle/>
          <a:p>
            <a:pPr eaLnBrk="1" hangingPunct="1"/>
            <a:r>
              <a:rPr lang="fr-FR" sz="2400" b="1" smtClean="0">
                <a:solidFill>
                  <a:srgbClr val="FF0000"/>
                </a:solidFill>
              </a:rPr>
              <a:t>PLAN DE L’ INTERVENTION</a:t>
            </a:r>
          </a:p>
          <a:p>
            <a:pPr marL="800100" lvl="1" indent="-342900" eaLnBrk="1" hangingPunct="1">
              <a:buFontTx/>
              <a:buAutoNum type="arabicPeriod"/>
            </a:pPr>
            <a:endParaRPr lang="fr-FR" sz="1800" smtClean="0"/>
          </a:p>
          <a:p>
            <a:pPr marL="800100" lvl="1" indent="-342900" eaLnBrk="1" hangingPunct="1">
              <a:spcBef>
                <a:spcPts val="600"/>
              </a:spcBef>
              <a:spcAft>
                <a:spcPts val="600"/>
              </a:spcAft>
              <a:buFontTx/>
              <a:buAutoNum type="arabicPeriod"/>
            </a:pPr>
            <a:r>
              <a:rPr lang="fr-FR" sz="1800" smtClean="0"/>
              <a:t>OBJECTIFS DE L’ADMINISTRATION FISCALE</a:t>
            </a:r>
          </a:p>
          <a:p>
            <a:pPr marL="800100" lvl="1" indent="-342900" eaLnBrk="1" hangingPunct="1">
              <a:spcBef>
                <a:spcPts val="600"/>
              </a:spcBef>
              <a:spcAft>
                <a:spcPts val="600"/>
              </a:spcAft>
              <a:buFontTx/>
              <a:buAutoNum type="arabicPeriod"/>
            </a:pPr>
            <a:r>
              <a:rPr lang="fr-FR" sz="1800" smtClean="0"/>
              <a:t>OBLIGATIONS DES CONTRIBUABLES</a:t>
            </a:r>
          </a:p>
          <a:p>
            <a:pPr marL="800100" lvl="1" indent="-342900" eaLnBrk="1" hangingPunct="1">
              <a:spcBef>
                <a:spcPts val="600"/>
              </a:spcBef>
              <a:spcAft>
                <a:spcPts val="600"/>
              </a:spcAft>
              <a:buFontTx/>
              <a:buAutoNum type="arabicPeriod"/>
            </a:pPr>
            <a:r>
              <a:rPr lang="fr-FR" sz="1800" smtClean="0"/>
              <a:t>CONTENU ET MODALITÉS DE COMMUNICATION DU FICHIER DES ÉCRITURES COMPTABLES</a:t>
            </a:r>
          </a:p>
          <a:p>
            <a:pPr marL="800100" lvl="1" indent="-342900" eaLnBrk="1" hangingPunct="1">
              <a:spcBef>
                <a:spcPts val="600"/>
              </a:spcBef>
              <a:spcAft>
                <a:spcPts val="600"/>
              </a:spcAft>
              <a:buFontTx/>
              <a:buAutoNum type="arabicPeriod"/>
            </a:pPr>
            <a:r>
              <a:rPr lang="fr-FR" sz="1800" smtClean="0"/>
              <a:t>FACTEURS DE COMPLEXITE</a:t>
            </a:r>
          </a:p>
          <a:p>
            <a:pPr marL="800100" lvl="1" indent="-342900" eaLnBrk="1" hangingPunct="1">
              <a:spcBef>
                <a:spcPts val="600"/>
              </a:spcBef>
              <a:spcAft>
                <a:spcPts val="600"/>
              </a:spcAft>
              <a:buFontTx/>
              <a:buAutoNum type="arabicPeriod"/>
            </a:pPr>
            <a:r>
              <a:rPr lang="fr-FR" sz="1800" smtClean="0"/>
              <a:t>DIFFICULTES PRATIQUES</a:t>
            </a:r>
          </a:p>
          <a:p>
            <a:pPr marL="800100" lvl="1" indent="-342900" eaLnBrk="1" hangingPunct="1">
              <a:spcBef>
                <a:spcPts val="600"/>
              </a:spcBef>
              <a:spcAft>
                <a:spcPts val="600"/>
              </a:spcAft>
              <a:buFontTx/>
              <a:buAutoNum type="arabicPeriod"/>
            </a:pPr>
            <a:r>
              <a:rPr lang="fr-FR" sz="1800" smtClean="0"/>
              <a:t>VALIDATION ET ANALYSE DES FICHIERS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5. DIFFICULTES PRATIQUES</a:t>
            </a:r>
            <a:endParaRPr lang="fr-FR" sz="2600" b="1" i="1" smtClean="0">
              <a:solidFill>
                <a:schemeClr val="bg1"/>
              </a:solidFill>
              <a:latin typeface="Myriad Condensed Web"/>
            </a:endParaRPr>
          </a:p>
        </p:txBody>
      </p:sp>
      <p:sp>
        <p:nvSpPr>
          <p:cNvPr id="107522" name="Rectangle 3"/>
          <p:cNvSpPr txBox="1">
            <a:spLocks noChangeArrowheads="1"/>
          </p:cNvSpPr>
          <p:nvPr>
            <p:custDataLst>
              <p:tags r:id="rId2"/>
            </p:custDataLst>
          </p:nvPr>
        </p:nvSpPr>
        <p:spPr bwMode="auto">
          <a:xfrm>
            <a:off x="241300" y="25908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107523" name="Rectangle 3"/>
          <p:cNvSpPr txBox="1">
            <a:spLocks noChangeArrowheads="1"/>
          </p:cNvSpPr>
          <p:nvPr>
            <p:custDataLst>
              <p:tags r:id="rId3"/>
            </p:custDataLst>
          </p:nvPr>
        </p:nvSpPr>
        <p:spPr bwMode="auto">
          <a:xfrm>
            <a:off x="457200" y="2514600"/>
            <a:ext cx="8175625" cy="3586163"/>
          </a:xfrm>
          <a:prstGeom prst="rect">
            <a:avLst/>
          </a:prstGeom>
          <a:noFill/>
          <a:ln w="9525">
            <a:noFill/>
            <a:miter lim="800000"/>
            <a:headEnd/>
            <a:tailEnd/>
          </a:ln>
        </p:spPr>
        <p:txBody>
          <a:bodyPr/>
          <a:lstStyle/>
          <a:p>
            <a:pPr marL="342900" indent="-342900">
              <a:spcBef>
                <a:spcPct val="20000"/>
              </a:spcBef>
            </a:pPr>
            <a:r>
              <a:rPr lang="fr-FR" sz="2000" b="1">
                <a:solidFill>
                  <a:srgbClr val="C00000"/>
                </a:solidFill>
              </a:rPr>
              <a:t>EXEMPLES </a:t>
            </a:r>
          </a:p>
          <a:p>
            <a:pPr marL="742950" lvl="1" indent="-285750">
              <a:spcBef>
                <a:spcPct val="20000"/>
              </a:spcBef>
              <a:buFont typeface="Wingdings" pitchFamily="2" charset="2"/>
              <a:buChar char="§"/>
            </a:pPr>
            <a:r>
              <a:rPr lang="fr-FR" b="1"/>
              <a:t>Identification des tables et champs concernés dans les logiciels de comptabilité ou les ERP (mapping) : quid des spécifiques ou des détournements de champs ?</a:t>
            </a:r>
          </a:p>
          <a:p>
            <a:pPr marL="742950" lvl="1" indent="-285750" algn="just">
              <a:spcBef>
                <a:spcPts val="600"/>
              </a:spcBef>
              <a:spcAft>
                <a:spcPts val="600"/>
              </a:spcAft>
              <a:buFont typeface="Wingdings" pitchFamily="2" charset="2"/>
              <a:buChar char="§"/>
            </a:pPr>
            <a:r>
              <a:rPr lang="fr-FR" b="1"/>
              <a:t>Utilisation de plusieurs logiciels de comptabilité / organisation des opérations de comptabilisation sur plusieurs sites.</a:t>
            </a:r>
          </a:p>
          <a:p>
            <a:pPr marL="742950" lvl="1" indent="-285750" algn="just">
              <a:spcBef>
                <a:spcPts val="600"/>
              </a:spcBef>
              <a:spcAft>
                <a:spcPts val="600"/>
              </a:spcAft>
              <a:buFont typeface="Wingdings" pitchFamily="2" charset="2"/>
              <a:buChar char="§"/>
            </a:pPr>
            <a:r>
              <a:rPr lang="fr-FR" b="1"/>
              <a:t>Sous-traitance de l’informatique à l’extérieur qui rend problématique l’accès aux données.</a:t>
            </a:r>
          </a:p>
          <a:p>
            <a:pPr marL="742950" lvl="1" indent="-285750" algn="just">
              <a:spcBef>
                <a:spcPts val="600"/>
              </a:spcBef>
              <a:spcAft>
                <a:spcPts val="600"/>
              </a:spcAft>
              <a:buFont typeface="Wingdings" pitchFamily="2" charset="2"/>
              <a:buChar char="§"/>
            </a:pPr>
            <a:r>
              <a:rPr lang="fr-FR" b="1"/>
              <a:t>Exercice d’une durée supérieure à 12 mois : difficulté supplémentaire pour l’extraction.</a:t>
            </a:r>
          </a:p>
          <a:p>
            <a:pPr marL="342900" indent="-342900">
              <a:spcBef>
                <a:spcPct val="20000"/>
              </a:spcBef>
            </a:pPr>
            <a:endParaRPr lang="fr-FR" sz="2000" b="1">
              <a:solidFill>
                <a:srgbClr val="C00000"/>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5. DIFFICULTES PRATIQUES</a:t>
            </a:r>
            <a:endParaRPr lang="fr-FR" sz="2600" b="1" i="1" smtClean="0">
              <a:solidFill>
                <a:schemeClr val="bg1"/>
              </a:solidFill>
              <a:latin typeface="Myriad Condensed Web"/>
            </a:endParaRPr>
          </a:p>
        </p:txBody>
      </p:sp>
      <p:sp>
        <p:nvSpPr>
          <p:cNvPr id="109570" name="Rectangle 3"/>
          <p:cNvSpPr txBox="1">
            <a:spLocks noChangeArrowheads="1"/>
          </p:cNvSpPr>
          <p:nvPr>
            <p:custDataLst>
              <p:tags r:id="rId2"/>
            </p:custDataLst>
          </p:nvPr>
        </p:nvSpPr>
        <p:spPr bwMode="auto">
          <a:xfrm>
            <a:off x="241300" y="25908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109571" name="Rectangle 3"/>
          <p:cNvSpPr txBox="1">
            <a:spLocks noChangeArrowheads="1"/>
          </p:cNvSpPr>
          <p:nvPr>
            <p:custDataLst>
              <p:tags r:id="rId3"/>
            </p:custDataLst>
          </p:nvPr>
        </p:nvSpPr>
        <p:spPr bwMode="auto">
          <a:xfrm>
            <a:off x="609600" y="2743200"/>
            <a:ext cx="8175625" cy="3586163"/>
          </a:xfrm>
          <a:prstGeom prst="rect">
            <a:avLst/>
          </a:prstGeom>
          <a:noFill/>
          <a:ln w="9525">
            <a:noFill/>
            <a:miter lim="800000"/>
            <a:headEnd/>
            <a:tailEnd/>
          </a:ln>
        </p:spPr>
        <p:txBody>
          <a:bodyPr/>
          <a:lstStyle/>
          <a:p>
            <a:pPr marL="342900" indent="-342900">
              <a:spcBef>
                <a:spcPct val="20000"/>
              </a:spcBef>
            </a:pPr>
            <a:r>
              <a:rPr lang="fr-FR" sz="2000" b="1">
                <a:solidFill>
                  <a:srgbClr val="C00000"/>
                </a:solidFill>
              </a:rPr>
              <a:t>EXEMPLES </a:t>
            </a:r>
          </a:p>
          <a:p>
            <a:pPr marL="342900" indent="-342900">
              <a:spcBef>
                <a:spcPct val="20000"/>
              </a:spcBef>
            </a:pPr>
            <a:endParaRPr lang="fr-FR" sz="2000" b="1">
              <a:solidFill>
                <a:srgbClr val="C00000"/>
              </a:solidFill>
            </a:endParaRPr>
          </a:p>
          <a:p>
            <a:pPr marL="742950" lvl="1" indent="-285750" algn="just">
              <a:spcBef>
                <a:spcPts val="600"/>
              </a:spcBef>
              <a:spcAft>
                <a:spcPts val="600"/>
              </a:spcAft>
              <a:buFont typeface="Wingdings" pitchFamily="2" charset="2"/>
              <a:buChar char="§"/>
            </a:pPr>
            <a:r>
              <a:rPr lang="fr-FR" b="1"/>
              <a:t>Difficultés d’extraction des données du fait des volumes ou des formats propriétaires.</a:t>
            </a:r>
          </a:p>
          <a:p>
            <a:pPr marL="742950" lvl="1" indent="-285750" algn="just">
              <a:spcBef>
                <a:spcPts val="600"/>
              </a:spcBef>
              <a:spcAft>
                <a:spcPts val="600"/>
              </a:spcAft>
              <a:buFont typeface="Wingdings" pitchFamily="2" charset="2"/>
              <a:buChar char="§"/>
            </a:pPr>
            <a:r>
              <a:rPr lang="fr-FR" b="1"/>
              <a:t>Problème de reconstitution du FEC à partir de plusieurs tables.</a:t>
            </a:r>
          </a:p>
          <a:p>
            <a:pPr marL="742950" lvl="1" indent="-285750" algn="just">
              <a:spcBef>
                <a:spcPts val="600"/>
              </a:spcBef>
              <a:spcAft>
                <a:spcPts val="600"/>
              </a:spcAft>
              <a:buFont typeface="Wingdings" pitchFamily="2" charset="2"/>
              <a:buChar char="§"/>
            </a:pPr>
            <a:r>
              <a:rPr lang="fr-FR" b="1"/>
              <a:t>Incomplétude ou incohérence des données. </a:t>
            </a:r>
          </a:p>
          <a:p>
            <a:pPr marL="742950" lvl="1" indent="-285750" algn="just">
              <a:spcBef>
                <a:spcPts val="600"/>
              </a:spcBef>
              <a:spcAft>
                <a:spcPts val="600"/>
              </a:spcAft>
              <a:buFont typeface="Wingdings" pitchFamily="2" charset="2"/>
              <a:buChar char="§"/>
            </a:pPr>
            <a:r>
              <a:rPr lang="fr-FR" b="1"/>
              <a:t>Migrations de logiciels/fusions de sociétés.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5. DIFFICULTES PRATIQUES</a:t>
            </a:r>
            <a:endParaRPr lang="fr-FR" sz="2600" b="1" i="1" smtClean="0">
              <a:solidFill>
                <a:schemeClr val="bg1"/>
              </a:solidFill>
              <a:latin typeface="Myriad Condensed Web"/>
            </a:endParaRPr>
          </a:p>
        </p:txBody>
      </p:sp>
      <p:sp>
        <p:nvSpPr>
          <p:cNvPr id="111618" name="Rectangle 3"/>
          <p:cNvSpPr txBox="1">
            <a:spLocks noChangeArrowheads="1"/>
          </p:cNvSpPr>
          <p:nvPr>
            <p:custDataLst>
              <p:tags r:id="rId2"/>
            </p:custDataLst>
          </p:nvPr>
        </p:nvSpPr>
        <p:spPr bwMode="auto">
          <a:xfrm>
            <a:off x="241300" y="25908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111619" name="Rectangle 3"/>
          <p:cNvSpPr txBox="1">
            <a:spLocks noChangeArrowheads="1"/>
          </p:cNvSpPr>
          <p:nvPr>
            <p:custDataLst>
              <p:tags r:id="rId3"/>
            </p:custDataLst>
          </p:nvPr>
        </p:nvSpPr>
        <p:spPr bwMode="auto">
          <a:xfrm>
            <a:off x="152400" y="2587625"/>
            <a:ext cx="8175625" cy="3902075"/>
          </a:xfrm>
          <a:prstGeom prst="rect">
            <a:avLst/>
          </a:prstGeom>
          <a:noFill/>
          <a:ln w="9525">
            <a:noFill/>
            <a:miter lim="800000"/>
            <a:headEnd/>
            <a:tailEnd/>
          </a:ln>
        </p:spPr>
        <p:txBody>
          <a:bodyPr/>
          <a:lstStyle/>
          <a:p>
            <a:pPr marL="342900" indent="-342900">
              <a:spcBef>
                <a:spcPct val="20000"/>
              </a:spcBef>
            </a:pPr>
            <a:r>
              <a:rPr lang="fr-FR" sz="2000" b="1">
                <a:solidFill>
                  <a:srgbClr val="C00000"/>
                </a:solidFill>
              </a:rPr>
              <a:t>Cas des migrations de logiciel ou d’ERP</a:t>
            </a:r>
          </a:p>
          <a:p>
            <a:pPr marL="342900" indent="-342900" algn="just">
              <a:spcBef>
                <a:spcPts val="600"/>
              </a:spcBef>
              <a:spcAft>
                <a:spcPts val="600"/>
              </a:spcAft>
              <a:buFont typeface="Wingdings" pitchFamily="2" charset="2"/>
              <a:buChar char="§"/>
            </a:pPr>
            <a:r>
              <a:rPr lang="fr-FR" sz="1600" b="1"/>
              <a:t>Conduit souvent à un changement de référentiel comptable (plans de comptes, référentiels des clients et des fournisseurs, etc.) </a:t>
            </a:r>
          </a:p>
          <a:p>
            <a:pPr marL="742950" lvl="1" indent="-285750" algn="just">
              <a:spcBef>
                <a:spcPts val="600"/>
              </a:spcBef>
              <a:spcAft>
                <a:spcPts val="600"/>
              </a:spcAft>
              <a:buFont typeface="Wingdings" pitchFamily="2" charset="2"/>
              <a:buChar char="à"/>
            </a:pPr>
            <a:r>
              <a:rPr lang="fr-FR" sz="1400" b="1">
                <a:sym typeface="Wingdings" pitchFamily="2" charset="2"/>
              </a:rPr>
              <a:t>impossibilité de constituer un FEC unique, car les référentiels sont hétérogènes</a:t>
            </a:r>
          </a:p>
          <a:p>
            <a:pPr marL="742950" lvl="1" indent="-285750" algn="just">
              <a:spcBef>
                <a:spcPts val="600"/>
              </a:spcBef>
              <a:spcAft>
                <a:spcPts val="600"/>
              </a:spcAft>
              <a:buFont typeface="Arial" charset="0"/>
              <a:buChar char="•"/>
            </a:pPr>
            <a:r>
              <a:rPr lang="fr-FR" sz="1200" b="1">
                <a:sym typeface="Wingdings" pitchFamily="2" charset="2"/>
              </a:rPr>
              <a:t>Si changement de référentiel comptable, fournir les tables de correspondance et de réconciliation comptable entre les deux logiciels comptables ou progiciels de gestion intégrée.</a:t>
            </a:r>
          </a:p>
          <a:p>
            <a:pPr marL="742950" lvl="1" indent="-285750" algn="just">
              <a:spcBef>
                <a:spcPts val="600"/>
              </a:spcBef>
              <a:spcAft>
                <a:spcPts val="600"/>
              </a:spcAft>
              <a:buFont typeface="Wingdings" pitchFamily="2" charset="2"/>
              <a:buChar char="à"/>
            </a:pPr>
            <a:r>
              <a:rPr lang="fr-FR" sz="1400" b="1">
                <a:sym typeface="Wingdings" pitchFamily="2" charset="2"/>
              </a:rPr>
              <a:t>Création de deux FEC (avant et après migration)</a:t>
            </a:r>
          </a:p>
          <a:p>
            <a:pPr marL="742950" lvl="1" indent="-285750" algn="just">
              <a:spcBef>
                <a:spcPts val="300"/>
              </a:spcBef>
              <a:spcAft>
                <a:spcPts val="300"/>
              </a:spcAft>
              <a:buFont typeface="Arial" charset="0"/>
              <a:buNone/>
            </a:pPr>
            <a:r>
              <a:rPr lang="fr-FR" sz="1200" b="1">
                <a:sym typeface="Wingdings" pitchFamily="2" charset="2"/>
              </a:rPr>
              <a:t>	Les deux fichiers alors remis doivent permettre de reconstituer l’exercice concerné au cours duquel le logiciel comptable ou le progiciel de gestion intégrée a été changé.</a:t>
            </a:r>
          </a:p>
          <a:p>
            <a:pPr marL="742950" lvl="1" indent="-285750" algn="just">
              <a:spcBef>
                <a:spcPts val="300"/>
              </a:spcBef>
              <a:spcAft>
                <a:spcPts val="300"/>
              </a:spcAft>
              <a:buFont typeface="Arial" charset="0"/>
              <a:buChar char="•"/>
            </a:pPr>
            <a:r>
              <a:rPr lang="fr-FR" sz="1200" b="1">
                <a:sym typeface="Wingdings" pitchFamily="2" charset="2"/>
              </a:rPr>
              <a:t>Pour le fichier relatif à la première partie de l’exercice, les premiers numéros d’écritures comptables doivent correspondre aux écritures de reprise des soldes de l’exercice antérieur. </a:t>
            </a:r>
          </a:p>
          <a:p>
            <a:pPr marL="742950" lvl="1" indent="-285750" algn="just">
              <a:spcBef>
                <a:spcPts val="300"/>
              </a:spcBef>
              <a:spcAft>
                <a:spcPts val="300"/>
              </a:spcAft>
              <a:buFont typeface="Arial" charset="0"/>
              <a:buChar char="•"/>
            </a:pPr>
            <a:r>
              <a:rPr lang="fr-FR" sz="1200" b="1">
                <a:sym typeface="Wingdings" pitchFamily="2" charset="2"/>
              </a:rPr>
              <a:t>Pour celui portant sur la seconde partie de l’exercice, les premiers numéros d’écritures comptables doivent correspondre aux écritures de reprise des soldes de la première partie de l’exercice concerné.</a:t>
            </a:r>
          </a:p>
          <a:p>
            <a:pPr marL="742950" lvl="1" indent="-285750" algn="just">
              <a:spcBef>
                <a:spcPts val="600"/>
              </a:spcBef>
              <a:spcAft>
                <a:spcPts val="600"/>
              </a:spcAft>
              <a:buFont typeface="Wingdings" pitchFamily="2" charset="2"/>
              <a:buChar char="§"/>
            </a:pPr>
            <a:endParaRPr lang="fr-FR" sz="1600" b="1">
              <a:sym typeface="Wingdings" pitchFamily="2" charset="2"/>
            </a:endParaRPr>
          </a:p>
          <a:p>
            <a:pPr marL="742950" lvl="1" indent="-285750" algn="just">
              <a:spcBef>
                <a:spcPts val="600"/>
              </a:spcBef>
              <a:spcAft>
                <a:spcPts val="600"/>
              </a:spcAft>
              <a:buFont typeface="Wingdings" pitchFamily="2" charset="2"/>
              <a:buChar char="§"/>
            </a:pPr>
            <a:endParaRPr lang="fr-FR" sz="1600" b="1"/>
          </a:p>
          <a:p>
            <a:pPr marL="742950" lvl="1" indent="-285750" algn="just">
              <a:spcBef>
                <a:spcPts val="600"/>
              </a:spcBef>
              <a:spcAft>
                <a:spcPts val="600"/>
              </a:spcAft>
              <a:buFont typeface="Wingdings" pitchFamily="2" charset="2"/>
              <a:buChar char="§"/>
            </a:pPr>
            <a:endParaRPr lang="fr-FR" sz="1600" b="1"/>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5. DIFFICULTES PRATIQUES</a:t>
            </a:r>
            <a:endParaRPr lang="fr-FR" sz="2600" b="1" i="1" smtClean="0">
              <a:solidFill>
                <a:schemeClr val="bg1"/>
              </a:solidFill>
              <a:latin typeface="Myriad Condensed Web"/>
            </a:endParaRPr>
          </a:p>
        </p:txBody>
      </p:sp>
      <p:sp>
        <p:nvSpPr>
          <p:cNvPr id="113666" name="Rectangle 3"/>
          <p:cNvSpPr txBox="1">
            <a:spLocks noChangeArrowheads="1"/>
          </p:cNvSpPr>
          <p:nvPr>
            <p:custDataLst>
              <p:tags r:id="rId2"/>
            </p:custDataLst>
          </p:nvPr>
        </p:nvSpPr>
        <p:spPr bwMode="auto">
          <a:xfrm>
            <a:off x="241300" y="2590800"/>
            <a:ext cx="8445500"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74755" name="Rectangle 3"/>
          <p:cNvSpPr txBox="1">
            <a:spLocks noChangeArrowheads="1"/>
          </p:cNvSpPr>
          <p:nvPr>
            <p:custDataLst>
              <p:tags r:id="rId3"/>
            </p:custDataLst>
          </p:nvPr>
        </p:nvSpPr>
        <p:spPr bwMode="auto">
          <a:xfrm>
            <a:off x="36513" y="2743200"/>
            <a:ext cx="9067800" cy="3586163"/>
          </a:xfrm>
          <a:prstGeom prst="rect">
            <a:avLst/>
          </a:prstGeom>
          <a:noFill/>
          <a:ln w="9525">
            <a:noFill/>
            <a:miter lim="800000"/>
            <a:headEnd/>
            <a:tailEnd/>
          </a:ln>
        </p:spPr>
        <p:txBody>
          <a:bodyPr/>
          <a:lstStyle/>
          <a:p>
            <a:pPr lvl="1" algn="just">
              <a:spcBef>
                <a:spcPts val="600"/>
              </a:spcBef>
              <a:spcAft>
                <a:spcPts val="600"/>
              </a:spcAft>
              <a:defRPr/>
            </a:pPr>
            <a:r>
              <a:rPr lang="fr-FR" sz="1600" b="1" i="1" dirty="0">
                <a:solidFill>
                  <a:srgbClr val="C00000"/>
                </a:solidFill>
              </a:rPr>
              <a:t>La comptabilité (texte, date, référencement du plan comptable…) est exclusivement en anglais. Cela pose-t-il problème ?</a:t>
            </a:r>
          </a:p>
          <a:p>
            <a:pPr marL="742950" lvl="1" indent="-285750" algn="just">
              <a:spcBef>
                <a:spcPts val="600"/>
              </a:spcBef>
              <a:spcAft>
                <a:spcPts val="600"/>
              </a:spcAft>
              <a:buFont typeface="Wingdings" pitchFamily="2" charset="2"/>
              <a:buChar char="§"/>
              <a:defRPr/>
            </a:pPr>
            <a:r>
              <a:rPr lang="fr-FR" sz="1600" b="1" dirty="0"/>
              <a:t>L’article 54 du CGI institue une obligation de représentation des documents comptables. La transmission du FEC permet de répondre à cette obligation (LPF art. L. 47 A). Or, si la comptabilité est en langue étrangère, le vérificateur peut en demander la traduction en français (CGI art. 54, al. 2). Par ailleurs, le PCG et les dispositions du code de commerce applicables à la comptabilité des commerçants sont en français. Le FEC doit donc être établi en français. Les champs en anglais sont, par conséquent, à proscrire (attention aussi aux formats de dates).</a:t>
            </a:r>
          </a:p>
          <a:p>
            <a:pPr marL="742950" lvl="1" indent="-285750" algn="just">
              <a:spcBef>
                <a:spcPts val="600"/>
              </a:spcBef>
              <a:spcAft>
                <a:spcPts val="600"/>
              </a:spcAft>
              <a:buFont typeface="Wingdings" pitchFamily="2" charset="2"/>
              <a:buChar char="§"/>
              <a:defRPr/>
            </a:pPr>
            <a:r>
              <a:rPr lang="fr-FR" sz="1600" b="1" dirty="0"/>
              <a:t>…mais tolérance pour les seuls exercices antérieurs à l’exercice clos en 2014</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5. DIFFICULTES PRATIQUES					</a:t>
            </a:r>
            <a:endParaRPr lang="fr-FR" sz="2600" b="1" i="1" smtClean="0">
              <a:solidFill>
                <a:schemeClr val="bg1"/>
              </a:solidFill>
              <a:latin typeface="Myriad Condensed Web"/>
            </a:endParaRPr>
          </a:p>
        </p:txBody>
      </p:sp>
      <p:sp>
        <p:nvSpPr>
          <p:cNvPr id="115714" name="Rectangle 3"/>
          <p:cNvSpPr txBox="1">
            <a:spLocks noChangeArrowheads="1"/>
          </p:cNvSpPr>
          <p:nvPr>
            <p:custDataLst>
              <p:tags r:id="rId2"/>
            </p:custDataLst>
          </p:nvPr>
        </p:nvSpPr>
        <p:spPr bwMode="auto">
          <a:xfrm>
            <a:off x="241300" y="2590800"/>
            <a:ext cx="8445500"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115715" name="Rectangle 3"/>
          <p:cNvSpPr txBox="1">
            <a:spLocks noChangeArrowheads="1"/>
          </p:cNvSpPr>
          <p:nvPr>
            <p:custDataLst>
              <p:tags r:id="rId3"/>
            </p:custDataLst>
          </p:nvPr>
        </p:nvSpPr>
        <p:spPr bwMode="auto">
          <a:xfrm>
            <a:off x="-69850" y="2590800"/>
            <a:ext cx="9067800" cy="3586163"/>
          </a:xfrm>
          <a:prstGeom prst="rect">
            <a:avLst/>
          </a:prstGeom>
          <a:noFill/>
          <a:ln w="9525">
            <a:noFill/>
            <a:miter lim="800000"/>
            <a:headEnd/>
            <a:tailEnd/>
          </a:ln>
        </p:spPr>
        <p:txBody>
          <a:bodyPr/>
          <a:lstStyle/>
          <a:p>
            <a:pPr lvl="1" algn="just">
              <a:spcBef>
                <a:spcPts val="600"/>
              </a:spcBef>
              <a:spcAft>
                <a:spcPts val="600"/>
              </a:spcAft>
            </a:pPr>
            <a:r>
              <a:rPr lang="fr-FR" sz="1600" b="1" i="1">
                <a:solidFill>
                  <a:srgbClr val="C00000"/>
                </a:solidFill>
              </a:rPr>
              <a:t>La comptabilité (texte, date, référencement du plan comptable…) est exclusivement en anglais. Cela pose-t-il problème ? (suite)</a:t>
            </a:r>
          </a:p>
          <a:p>
            <a:pPr lvl="1" algn="just">
              <a:spcBef>
                <a:spcPts val="600"/>
              </a:spcBef>
              <a:spcAft>
                <a:spcPts val="600"/>
              </a:spcAft>
              <a:buFont typeface="Wingdings" pitchFamily="2" charset="2"/>
              <a:buChar char="§"/>
            </a:pPr>
            <a:r>
              <a:rPr lang="fr-FR" sz="1600" b="1"/>
              <a:t>Pour les seuls exercices antérieurs à l’exercice clos en 2014, un « transcodage » est possible à condition de retranscrire ligne à ligne en normes françaises les écritures comptables </a:t>
            </a:r>
            <a:r>
              <a:rPr lang="fr-FR" sz="1600" b="1">
                <a:sym typeface="Wingdings" pitchFamily="2" charset="2"/>
              </a:rPr>
              <a:t> </a:t>
            </a:r>
            <a:r>
              <a:rPr lang="fr-FR" sz="1600" b="1"/>
              <a:t>un compte étranger correspond à un seul et unique compte français et réciproquement. </a:t>
            </a:r>
          </a:p>
          <a:p>
            <a:pPr lvl="1" algn="just">
              <a:spcBef>
                <a:spcPts val="600"/>
              </a:spcBef>
              <a:spcAft>
                <a:spcPts val="600"/>
              </a:spcAft>
              <a:buFont typeface="Wingdings" pitchFamily="2" charset="2"/>
              <a:buChar char="§"/>
            </a:pPr>
            <a:r>
              <a:rPr lang="fr-FR" sz="1600" b="1"/>
              <a:t>A défaut, la remise du fichier doit s’accompagner des tables de correspondances et des écritures de retraitement. Si la correspondance n’est pas parfaite, les anomalies doivent être expliquées dans le fichier descriptif accompagnant la remise du fichier.</a:t>
            </a:r>
          </a:p>
          <a:p>
            <a:pPr lvl="1" algn="just">
              <a:spcBef>
                <a:spcPts val="600"/>
              </a:spcBef>
              <a:spcAft>
                <a:spcPts val="600"/>
              </a:spcAft>
              <a:buFont typeface="Wingdings" pitchFamily="2" charset="2"/>
              <a:buChar char="§"/>
            </a:pPr>
            <a:r>
              <a:rPr lang="fr-FR" sz="1600" b="1"/>
              <a:t>Au titre des contrôles effectués en 2014, les libellés d’écriture en langue étrangère peuvent être acceptés dans la mesure où l’alphabet latin est utilisé et sous réserve de la fourniture de la table de correspondance par le contribuable au service vérificateur.</a:t>
            </a:r>
          </a:p>
          <a:p>
            <a:pPr lvl="1" algn="just">
              <a:spcBef>
                <a:spcPts val="600"/>
              </a:spcBef>
              <a:spcAft>
                <a:spcPts val="600"/>
              </a:spcAft>
              <a:buFont typeface="Wingdings" pitchFamily="2" charset="2"/>
              <a:buChar char="§"/>
            </a:pPr>
            <a:endParaRPr lang="fr-FR" sz="1600" b="1"/>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5. DIFFICULTES PRATIQUES</a:t>
            </a:r>
            <a:endParaRPr lang="fr-FR" sz="2600" b="1" i="1" smtClean="0">
              <a:solidFill>
                <a:schemeClr val="bg1"/>
              </a:solidFill>
              <a:latin typeface="Myriad Condensed Web"/>
            </a:endParaRPr>
          </a:p>
        </p:txBody>
      </p:sp>
      <p:sp>
        <p:nvSpPr>
          <p:cNvPr id="117762" name="Rectangle 3"/>
          <p:cNvSpPr txBox="1">
            <a:spLocks noChangeArrowheads="1"/>
          </p:cNvSpPr>
          <p:nvPr>
            <p:custDataLst>
              <p:tags r:id="rId2"/>
            </p:custDataLst>
          </p:nvPr>
        </p:nvSpPr>
        <p:spPr bwMode="auto">
          <a:xfrm>
            <a:off x="241300" y="2590800"/>
            <a:ext cx="8445500"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117763" name="Rectangle 3"/>
          <p:cNvSpPr txBox="1">
            <a:spLocks noChangeArrowheads="1"/>
          </p:cNvSpPr>
          <p:nvPr>
            <p:custDataLst>
              <p:tags r:id="rId3"/>
            </p:custDataLst>
          </p:nvPr>
        </p:nvSpPr>
        <p:spPr bwMode="auto">
          <a:xfrm>
            <a:off x="-69850" y="2438400"/>
            <a:ext cx="9067800" cy="3586163"/>
          </a:xfrm>
          <a:prstGeom prst="rect">
            <a:avLst/>
          </a:prstGeom>
          <a:noFill/>
          <a:ln w="9525">
            <a:noFill/>
            <a:miter lim="800000"/>
            <a:headEnd/>
            <a:tailEnd/>
          </a:ln>
        </p:spPr>
        <p:txBody>
          <a:bodyPr/>
          <a:lstStyle/>
          <a:p>
            <a:pPr lvl="1" algn="just">
              <a:spcBef>
                <a:spcPts val="600"/>
              </a:spcBef>
              <a:spcAft>
                <a:spcPts val="600"/>
              </a:spcAft>
            </a:pPr>
            <a:r>
              <a:rPr lang="fr-FR" sz="1600" b="1" i="1">
                <a:solidFill>
                  <a:srgbClr val="C00000"/>
                </a:solidFill>
              </a:rPr>
              <a:t>Concernant l’obligation de transmettre les écritures détaillées, par exemple pour le collectif 411, avec les comptes qui regroupent tous les clients (nombreux et ponctuels) de la lettre A à la lettre D, de la lettre E à la lettre J, etc :</a:t>
            </a:r>
          </a:p>
          <a:p>
            <a:pPr lvl="1" algn="just">
              <a:spcBef>
                <a:spcPts val="600"/>
              </a:spcBef>
              <a:spcAft>
                <a:spcPts val="600"/>
              </a:spcAft>
            </a:pPr>
            <a:r>
              <a:rPr lang="fr-FR" sz="1600" b="1" i="1">
                <a:solidFill>
                  <a:srgbClr val="C00000"/>
                </a:solidFill>
              </a:rPr>
              <a:t>– est-il possible de n’utiliser que ce compte, avec un détail à l’intérieur ?</a:t>
            </a:r>
          </a:p>
          <a:p>
            <a:pPr lvl="1" algn="just">
              <a:spcBef>
                <a:spcPts val="600"/>
              </a:spcBef>
              <a:spcAft>
                <a:spcPts val="600"/>
              </a:spcAft>
            </a:pPr>
            <a:r>
              <a:rPr lang="fr-FR" sz="1600" b="1" i="1">
                <a:solidFill>
                  <a:srgbClr val="C00000"/>
                </a:solidFill>
              </a:rPr>
              <a:t>– ou est-ce à dire que l’utilisation d’un compte global n’est plus autorisée et que l’on doit individualiser tous les comptes ?</a:t>
            </a:r>
          </a:p>
          <a:p>
            <a:pPr lvl="1" algn="just">
              <a:spcBef>
                <a:spcPts val="600"/>
              </a:spcBef>
              <a:spcAft>
                <a:spcPts val="600"/>
              </a:spcAft>
            </a:pPr>
            <a:r>
              <a:rPr lang="fr-FR" sz="1600" b="1"/>
              <a:t>Le plan de comptes doit être suffisamment détaillé pour permettre l’enregistrement des opérations conformément aux normes comptables. Lorsque les comptes prévus par les normes comptables ne suffisent pas à l’entité pour enregistrer distinctement toutes ses opérations, elle peut ouvrir toute subdivision nécessaire. » (PCG art. 433-1).</a:t>
            </a:r>
          </a:p>
          <a:p>
            <a:pPr lvl="1" algn="just">
              <a:spcBef>
                <a:spcPts val="600"/>
              </a:spcBef>
              <a:spcAft>
                <a:spcPts val="600"/>
              </a:spcAft>
            </a:pPr>
            <a:r>
              <a:rPr lang="fr-FR" sz="1600" b="1"/>
              <a:t>La tenue de comptes clients individuels n’est pas obligatoire, sous réserve qu’en fin d’exercice les créances soient regroupées nominativement par débiteurs dans l’inventaire. Au plan fiscal, le montant des ventes par client doit pouvoir cependant être communiqué (CGI art. 1649 bis A).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5. DIFFICULTES PRATIQUES</a:t>
            </a:r>
            <a:endParaRPr lang="fr-FR" sz="2600" b="1" i="1" smtClean="0">
              <a:solidFill>
                <a:schemeClr val="bg1"/>
              </a:solidFill>
              <a:latin typeface="Myriad Condensed Web"/>
            </a:endParaRPr>
          </a:p>
        </p:txBody>
      </p:sp>
      <p:sp>
        <p:nvSpPr>
          <p:cNvPr id="119810" name="Rectangle 3"/>
          <p:cNvSpPr txBox="1">
            <a:spLocks noChangeArrowheads="1"/>
          </p:cNvSpPr>
          <p:nvPr>
            <p:custDataLst>
              <p:tags r:id="rId2"/>
            </p:custDataLst>
          </p:nvPr>
        </p:nvSpPr>
        <p:spPr bwMode="auto">
          <a:xfrm>
            <a:off x="241300" y="2590800"/>
            <a:ext cx="8445500"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119811" name="Rectangle 3"/>
          <p:cNvSpPr txBox="1">
            <a:spLocks noChangeArrowheads="1"/>
          </p:cNvSpPr>
          <p:nvPr>
            <p:custDataLst>
              <p:tags r:id="rId3"/>
            </p:custDataLst>
          </p:nvPr>
        </p:nvSpPr>
        <p:spPr bwMode="auto">
          <a:xfrm>
            <a:off x="15875" y="2620963"/>
            <a:ext cx="9067800" cy="3586162"/>
          </a:xfrm>
          <a:prstGeom prst="rect">
            <a:avLst/>
          </a:prstGeom>
          <a:noFill/>
          <a:ln w="9525">
            <a:noFill/>
            <a:miter lim="800000"/>
            <a:headEnd/>
            <a:tailEnd/>
          </a:ln>
        </p:spPr>
        <p:txBody>
          <a:bodyPr/>
          <a:lstStyle/>
          <a:p>
            <a:pPr lvl="1" algn="just">
              <a:spcBef>
                <a:spcPts val="600"/>
              </a:spcBef>
              <a:spcAft>
                <a:spcPts val="600"/>
              </a:spcAft>
            </a:pPr>
            <a:r>
              <a:rPr lang="fr-FR" sz="1600" b="1" i="1">
                <a:solidFill>
                  <a:srgbClr val="C00000"/>
                </a:solidFill>
              </a:rPr>
              <a:t>Comptes de 1/3 : écritures détaillées</a:t>
            </a:r>
          </a:p>
          <a:p>
            <a:pPr lvl="1" algn="just">
              <a:spcBef>
                <a:spcPts val="600"/>
              </a:spcBef>
              <a:spcAft>
                <a:spcPts val="600"/>
              </a:spcAft>
            </a:pPr>
            <a:r>
              <a:rPr lang="fr-FR" sz="1600" b="1"/>
              <a:t>En pratique :</a:t>
            </a:r>
          </a:p>
          <a:p>
            <a:pPr lvl="1" algn="just">
              <a:spcBef>
                <a:spcPts val="600"/>
              </a:spcBef>
              <a:spcAft>
                <a:spcPts val="600"/>
              </a:spcAft>
              <a:buFont typeface="Wingdings" pitchFamily="2" charset="2"/>
              <a:buChar char="Ø"/>
            </a:pPr>
            <a:r>
              <a:rPr lang="fr-FR" sz="1600" b="1"/>
              <a:t>soit l’entreprise dispose des moyens extra-comptables nécessaires pour garantir le suivi et la production des informations nécessaires (détail des opérations, analyse de la position comptable, état mensuel des comptes clients, comptes par échéances, classement des doubles de factures) – </a:t>
            </a:r>
            <a:r>
              <a:rPr lang="fr-FR" sz="1600" b="1" u="sng"/>
              <a:t>auquel cas le contrôle interne doit être adapté et renforcé</a:t>
            </a:r>
            <a:r>
              <a:rPr lang="fr-FR" sz="1600" b="1"/>
              <a:t> ;</a:t>
            </a:r>
          </a:p>
          <a:p>
            <a:pPr lvl="1" algn="just">
              <a:spcBef>
                <a:spcPts val="600"/>
              </a:spcBef>
              <a:spcAft>
                <a:spcPts val="600"/>
              </a:spcAft>
              <a:buFont typeface="Wingdings" pitchFamily="2" charset="2"/>
              <a:buChar char="Ø"/>
            </a:pPr>
            <a:r>
              <a:rPr lang="fr-FR" sz="1600" b="1"/>
              <a:t>soit le contribuable enregistre en comptabilité les opérations sur comptes clients de façon individualisée dans un journal auxiliaire ou dans le livre-journal.</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5. DIFFICULTES PRATIQUES</a:t>
            </a:r>
            <a:endParaRPr lang="fr-FR" sz="2600" b="1" i="1" smtClean="0">
              <a:solidFill>
                <a:schemeClr val="bg1"/>
              </a:solidFill>
              <a:latin typeface="Myriad Condensed Web"/>
            </a:endParaRPr>
          </a:p>
        </p:txBody>
      </p:sp>
      <p:sp>
        <p:nvSpPr>
          <p:cNvPr id="121858" name="Rectangle 3"/>
          <p:cNvSpPr txBox="1">
            <a:spLocks noChangeArrowheads="1"/>
          </p:cNvSpPr>
          <p:nvPr>
            <p:custDataLst>
              <p:tags r:id="rId2"/>
            </p:custDataLst>
          </p:nvPr>
        </p:nvSpPr>
        <p:spPr bwMode="auto">
          <a:xfrm>
            <a:off x="241300" y="26670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121859" name="Rectangle 3"/>
          <p:cNvSpPr txBox="1">
            <a:spLocks noChangeArrowheads="1"/>
          </p:cNvSpPr>
          <p:nvPr>
            <p:custDataLst>
              <p:tags r:id="rId3"/>
            </p:custDataLst>
          </p:nvPr>
        </p:nvSpPr>
        <p:spPr bwMode="auto">
          <a:xfrm>
            <a:off x="482600" y="2676525"/>
            <a:ext cx="8175625" cy="3586163"/>
          </a:xfrm>
          <a:prstGeom prst="rect">
            <a:avLst/>
          </a:prstGeom>
          <a:noFill/>
          <a:ln w="9525">
            <a:noFill/>
            <a:miter lim="800000"/>
            <a:headEnd/>
            <a:tailEnd/>
          </a:ln>
        </p:spPr>
        <p:txBody>
          <a:bodyPr/>
          <a:lstStyle/>
          <a:p>
            <a:pPr marL="342900" indent="-342900">
              <a:spcBef>
                <a:spcPct val="20000"/>
              </a:spcBef>
            </a:pPr>
            <a:r>
              <a:rPr lang="fr-FR" sz="1600" b="1">
                <a:solidFill>
                  <a:srgbClr val="C00000"/>
                </a:solidFill>
              </a:rPr>
              <a:t>ATTENTION : LES SI DOIVENT ÊTRE CONFORMES AU DROIT COMPTABLE</a:t>
            </a:r>
          </a:p>
          <a:p>
            <a:pPr marL="342900" indent="-342900">
              <a:spcBef>
                <a:spcPct val="20000"/>
              </a:spcBef>
            </a:pPr>
            <a:endParaRPr lang="fr-FR" sz="1400" b="1">
              <a:solidFill>
                <a:srgbClr val="C00000"/>
              </a:solidFill>
            </a:endParaRPr>
          </a:p>
          <a:p>
            <a:pPr marL="342900" indent="-342900">
              <a:spcBef>
                <a:spcPct val="20000"/>
              </a:spcBef>
            </a:pPr>
            <a:r>
              <a:rPr lang="fr-FR" b="1"/>
              <a:t>Assurez-vous que votre comptabilité informatisée respecte :</a:t>
            </a:r>
          </a:p>
          <a:p>
            <a:pPr marL="742950" lvl="1" indent="-285750" algn="just">
              <a:spcBef>
                <a:spcPts val="600"/>
              </a:spcBef>
              <a:spcAft>
                <a:spcPts val="600"/>
              </a:spcAft>
              <a:buFont typeface="Wingdings" pitchFamily="2" charset="2"/>
              <a:buChar char="§"/>
            </a:pPr>
            <a:r>
              <a:rPr lang="fr-FR" b="1"/>
              <a:t>une procédure de validation des écritures qui interdit toute modification ou suppression postérieure,</a:t>
            </a:r>
          </a:p>
          <a:p>
            <a:pPr marL="742950" lvl="1" indent="-285750" algn="just">
              <a:spcBef>
                <a:spcPts val="600"/>
              </a:spcBef>
              <a:spcAft>
                <a:spcPts val="600"/>
              </a:spcAft>
              <a:buFont typeface="Wingdings" pitchFamily="2" charset="2"/>
              <a:buChar char="§"/>
            </a:pPr>
            <a:r>
              <a:rPr lang="fr-FR" b="1"/>
              <a:t>une procédure de clôture périodique des enregistrements chronologiques,</a:t>
            </a:r>
          </a:p>
          <a:p>
            <a:pPr marL="742950" lvl="1" indent="-285750" algn="just">
              <a:spcBef>
                <a:spcPts val="600"/>
              </a:spcBef>
              <a:spcAft>
                <a:spcPts val="600"/>
              </a:spcAft>
              <a:buFont typeface="Wingdings" pitchFamily="2" charset="2"/>
              <a:buChar char="§"/>
            </a:pPr>
            <a:r>
              <a:rPr lang="fr-FR" b="1"/>
              <a:t>la permanence du chemin de révision entre pièces justificatives et écritures.</a:t>
            </a:r>
          </a:p>
          <a:p>
            <a:pPr marL="342900" indent="-342900" algn="just">
              <a:spcBef>
                <a:spcPts val="600"/>
              </a:spcBef>
              <a:spcAft>
                <a:spcPts val="600"/>
              </a:spcAft>
            </a:pPr>
            <a:r>
              <a:rPr lang="fr-FR" sz="2000" b="1" i="1">
                <a:solidFill>
                  <a:srgbClr val="C00000"/>
                </a:solidFill>
              </a:rPr>
              <a:t>RISQUE</a:t>
            </a:r>
            <a:r>
              <a:rPr lang="fr-FR" b="1" i="1">
                <a:solidFill>
                  <a:srgbClr val="C00000"/>
                </a:solidFill>
              </a:rPr>
              <a:t> </a:t>
            </a:r>
            <a:r>
              <a:rPr lang="fr-FR" sz="2000" b="1" i="1">
                <a:solidFill>
                  <a:srgbClr val="C00000"/>
                </a:solidFill>
              </a:rPr>
              <a:t>: REMISE EN CAUSE DE LA SINCÉRITÉ, RÉGULARITÉ ET VALEUR PROBANTE DE LA COMPTABILITÉ</a:t>
            </a:r>
          </a:p>
          <a:p>
            <a:pPr marL="342900" indent="-342900" algn="just">
              <a:spcBef>
                <a:spcPts val="600"/>
              </a:spcBef>
              <a:spcAft>
                <a:spcPts val="600"/>
              </a:spcAft>
            </a:pPr>
            <a:endParaRPr lang="fr-FR" sz="2200" b="1"/>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6. ANALYSE DU FEC</a:t>
            </a:r>
            <a:br>
              <a:rPr lang="fr-FR" sz="2600" b="1" smtClean="0">
                <a:solidFill>
                  <a:schemeClr val="bg1"/>
                </a:solidFill>
                <a:latin typeface="Myriad Condensed Web"/>
              </a:rPr>
            </a:br>
            <a:r>
              <a:rPr lang="fr-FR" sz="2600" b="1" smtClean="0">
                <a:solidFill>
                  <a:schemeClr val="bg1"/>
                </a:solidFill>
                <a:latin typeface="Myriad Condensed Web"/>
              </a:rPr>
              <a:t>					</a:t>
            </a:r>
            <a:r>
              <a:rPr lang="fr-FR" sz="2600" b="1" i="1" smtClean="0">
                <a:solidFill>
                  <a:schemeClr val="bg1"/>
                </a:solidFill>
                <a:latin typeface="Myriad Condensed Web"/>
              </a:rPr>
              <a:t>recommandations</a:t>
            </a:r>
          </a:p>
        </p:txBody>
      </p:sp>
      <p:sp>
        <p:nvSpPr>
          <p:cNvPr id="123906" name="Rectangle 3"/>
          <p:cNvSpPr txBox="1">
            <a:spLocks noChangeArrowheads="1"/>
          </p:cNvSpPr>
          <p:nvPr>
            <p:custDataLst>
              <p:tags r:id="rId2"/>
            </p:custDataLst>
          </p:nvPr>
        </p:nvSpPr>
        <p:spPr bwMode="auto">
          <a:xfrm>
            <a:off x="215900" y="27432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123907" name="Rectangle 3"/>
          <p:cNvSpPr txBox="1">
            <a:spLocks noChangeArrowheads="1"/>
          </p:cNvSpPr>
          <p:nvPr>
            <p:custDataLst>
              <p:tags r:id="rId3"/>
            </p:custDataLst>
          </p:nvPr>
        </p:nvSpPr>
        <p:spPr bwMode="auto">
          <a:xfrm>
            <a:off x="76200" y="2438400"/>
            <a:ext cx="8528050" cy="3586163"/>
          </a:xfrm>
          <a:prstGeom prst="rect">
            <a:avLst/>
          </a:prstGeom>
          <a:noFill/>
          <a:ln w="9525">
            <a:noFill/>
            <a:miter lim="800000"/>
            <a:headEnd/>
            <a:tailEnd/>
          </a:ln>
        </p:spPr>
        <p:txBody>
          <a:bodyPr/>
          <a:lstStyle/>
          <a:p>
            <a:pPr>
              <a:spcBef>
                <a:spcPct val="20000"/>
              </a:spcBef>
            </a:pPr>
            <a:endParaRPr lang="fr-FR" sz="2400" b="1">
              <a:solidFill>
                <a:srgbClr val="C00000"/>
              </a:solidFill>
            </a:endParaRPr>
          </a:p>
          <a:p>
            <a:pPr>
              <a:spcBef>
                <a:spcPct val="20000"/>
              </a:spcBef>
            </a:pPr>
            <a:endParaRPr lang="fr-FR" sz="2400" b="1">
              <a:solidFill>
                <a:srgbClr val="C00000"/>
              </a:solidFill>
            </a:endParaRPr>
          </a:p>
          <a:p>
            <a:pPr marL="800100" lvl="1" indent="-342900">
              <a:spcBef>
                <a:spcPct val="20000"/>
              </a:spcBef>
              <a:buFont typeface="Wingdings" pitchFamily="2" charset="2"/>
              <a:buChar char="Ø"/>
            </a:pPr>
            <a:r>
              <a:rPr lang="fr-FR" sz="2400" b="1">
                <a:solidFill>
                  <a:srgbClr val="C00000"/>
                </a:solidFill>
              </a:rPr>
              <a:t>FAITES AUDITER VOTRE FEC LORS DE SA CONSTITUTION !</a:t>
            </a:r>
          </a:p>
          <a:p>
            <a:pPr marL="1257300" lvl="2" indent="-342900">
              <a:spcBef>
                <a:spcPct val="20000"/>
              </a:spcBef>
              <a:buFont typeface="Wingdings" pitchFamily="2" charset="2"/>
              <a:buChar char="§"/>
            </a:pPr>
            <a:r>
              <a:rPr lang="fr-FR" sz="2400" b="1"/>
              <a:t>avant son archivage et sa remise aux vérificateurs</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6. ANALYSE DU FEC</a:t>
            </a:r>
            <a:br>
              <a:rPr lang="fr-FR" sz="2600" b="1" smtClean="0">
                <a:solidFill>
                  <a:schemeClr val="bg1"/>
                </a:solidFill>
                <a:latin typeface="Myriad Condensed Web"/>
              </a:rPr>
            </a:br>
            <a:r>
              <a:rPr lang="fr-FR" sz="2600" b="1" smtClean="0">
                <a:solidFill>
                  <a:schemeClr val="bg1"/>
                </a:solidFill>
                <a:latin typeface="Myriad Condensed Web"/>
              </a:rPr>
              <a:t>					</a:t>
            </a:r>
            <a:r>
              <a:rPr lang="fr-FR" sz="2600" b="1" i="1" smtClean="0">
                <a:solidFill>
                  <a:schemeClr val="bg1"/>
                </a:solidFill>
                <a:latin typeface="Myriad Condensed Web"/>
              </a:rPr>
              <a:t>Par l’administration</a:t>
            </a:r>
          </a:p>
        </p:txBody>
      </p:sp>
      <p:sp>
        <p:nvSpPr>
          <p:cNvPr id="125954" name="Rectangle 3"/>
          <p:cNvSpPr txBox="1">
            <a:spLocks noChangeArrowheads="1"/>
          </p:cNvSpPr>
          <p:nvPr>
            <p:custDataLst>
              <p:tags r:id="rId2"/>
            </p:custDataLst>
          </p:nvPr>
        </p:nvSpPr>
        <p:spPr bwMode="auto">
          <a:xfrm>
            <a:off x="241300" y="26670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125955" name="Rectangle 3"/>
          <p:cNvSpPr txBox="1">
            <a:spLocks noChangeArrowheads="1"/>
          </p:cNvSpPr>
          <p:nvPr>
            <p:custDataLst>
              <p:tags r:id="rId3"/>
            </p:custDataLst>
          </p:nvPr>
        </p:nvSpPr>
        <p:spPr bwMode="auto">
          <a:xfrm>
            <a:off x="482600" y="2743200"/>
            <a:ext cx="8175625" cy="3586163"/>
          </a:xfrm>
          <a:prstGeom prst="rect">
            <a:avLst/>
          </a:prstGeom>
          <a:noFill/>
          <a:ln w="9525">
            <a:noFill/>
            <a:miter lim="800000"/>
            <a:headEnd/>
            <a:tailEnd/>
          </a:ln>
        </p:spPr>
        <p:txBody>
          <a:bodyPr/>
          <a:lstStyle/>
          <a:p>
            <a:pPr marL="342900" indent="-342900">
              <a:spcBef>
                <a:spcPct val="20000"/>
              </a:spcBef>
            </a:pPr>
            <a:endParaRPr lang="fr-FR" sz="1400" b="1">
              <a:solidFill>
                <a:srgbClr val="FF0000"/>
              </a:solidFill>
            </a:endParaRPr>
          </a:p>
          <a:p>
            <a:pPr marL="742950" lvl="1" indent="-285750" algn="just">
              <a:spcBef>
                <a:spcPts val="600"/>
              </a:spcBef>
              <a:spcAft>
                <a:spcPts val="600"/>
              </a:spcAft>
              <a:buFont typeface="Wingdings" pitchFamily="2" charset="2"/>
              <a:buChar char="§"/>
            </a:pPr>
            <a:r>
              <a:rPr lang="fr-FR" b="1"/>
              <a:t>Le vérificateur cherchera à s'assurer de la concordance des documents comptables avec les déclarations fiscales déposées par le contribuable. </a:t>
            </a:r>
          </a:p>
          <a:p>
            <a:pPr marL="742950" lvl="1" indent="-285750" algn="just">
              <a:spcBef>
                <a:spcPts val="600"/>
              </a:spcBef>
              <a:spcAft>
                <a:spcPts val="600"/>
              </a:spcAft>
              <a:buFont typeface="Wingdings" pitchFamily="2" charset="2"/>
              <a:buChar char="§"/>
            </a:pPr>
            <a:r>
              <a:rPr lang="fr-FR" b="1"/>
              <a:t>Il pratiquera certains « focus » : </a:t>
            </a:r>
          </a:p>
          <a:p>
            <a:pPr marL="1143000" lvl="2" indent="-228600" algn="just">
              <a:spcBef>
                <a:spcPts val="600"/>
              </a:spcBef>
              <a:spcAft>
                <a:spcPts val="600"/>
              </a:spcAft>
              <a:buFont typeface="Wingdings" pitchFamily="2" charset="2"/>
              <a:buChar char="§"/>
            </a:pPr>
            <a:r>
              <a:rPr lang="fr-FR" sz="1400" b="1"/>
              <a:t>sélection des écritures de TVA,</a:t>
            </a:r>
          </a:p>
          <a:p>
            <a:pPr marL="1143000" lvl="2" indent="-228600" algn="just">
              <a:spcBef>
                <a:spcPts val="600"/>
              </a:spcBef>
              <a:spcAft>
                <a:spcPts val="600"/>
              </a:spcAft>
              <a:buFont typeface="Wingdings" pitchFamily="2" charset="2"/>
              <a:buChar char="§"/>
            </a:pPr>
            <a:r>
              <a:rPr lang="fr-FR" sz="1400" b="1"/>
              <a:t>présence ou non de libellés,</a:t>
            </a:r>
          </a:p>
          <a:p>
            <a:pPr marL="1143000" lvl="2" indent="-228600" algn="just">
              <a:spcBef>
                <a:spcPts val="600"/>
              </a:spcBef>
              <a:spcAft>
                <a:spcPts val="600"/>
              </a:spcAft>
              <a:buFont typeface="Wingdings" pitchFamily="2" charset="2"/>
              <a:buChar char="§"/>
            </a:pPr>
            <a:r>
              <a:rPr lang="fr-FR" sz="1400" b="1"/>
              <a:t>cohérence des numérotations d’écritures ou de pièces.</a:t>
            </a:r>
          </a:p>
          <a:p>
            <a:pPr marL="742950" lvl="1" indent="-285750" algn="just">
              <a:spcBef>
                <a:spcPts val="600"/>
              </a:spcBef>
              <a:spcAft>
                <a:spcPts val="600"/>
              </a:spcAft>
              <a:buFont typeface="Wingdings" pitchFamily="2" charset="2"/>
              <a:buChar char="§"/>
            </a:pPr>
            <a:endParaRPr lang="fr-FR" b="1"/>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idx="4294967295"/>
            <p:custDataLst>
              <p:tags r:id="rId1"/>
            </p:custDataLst>
          </p:nvPr>
        </p:nvSpPr>
        <p:spPr>
          <a:xfrm>
            <a:off x="457200" y="1493838"/>
            <a:ext cx="8686800" cy="944562"/>
          </a:xfrm>
        </p:spPr>
        <p:txBody>
          <a:bodyPr/>
          <a:lstStyle/>
          <a:p>
            <a:pPr algn="l" eaLnBrk="1" hangingPunct="1"/>
            <a:r>
              <a:rPr lang="fr-FR" sz="2600" b="1" smtClean="0">
                <a:solidFill>
                  <a:schemeClr val="bg1"/>
                </a:solidFill>
                <a:latin typeface="Myriad Condensed Web"/>
              </a:rPr>
              <a:t>1. OBJECTIFS DE L’ADMINISTRATION</a:t>
            </a:r>
            <a:br>
              <a:rPr lang="fr-FR" sz="2600" b="1" smtClean="0">
                <a:solidFill>
                  <a:schemeClr val="bg1"/>
                </a:solidFill>
                <a:latin typeface="Myriad Condensed Web"/>
              </a:rPr>
            </a:br>
            <a:r>
              <a:rPr lang="fr-FR" sz="2600" b="1" smtClean="0">
                <a:solidFill>
                  <a:schemeClr val="bg1"/>
                </a:solidFill>
                <a:latin typeface="Myriad Condensed Web"/>
              </a:rPr>
              <a:t>		</a:t>
            </a:r>
            <a:r>
              <a:rPr lang="fr-FR" sz="1800" b="1" i="1" smtClean="0">
                <a:solidFill>
                  <a:schemeClr val="bg1"/>
                </a:solidFill>
                <a:latin typeface="Myriad Condensed Web"/>
              </a:rPr>
              <a:t>transmission obligatoire du </a:t>
            </a:r>
            <a:r>
              <a:rPr lang="fr-FR" sz="1600" b="1" i="1" smtClean="0">
                <a:solidFill>
                  <a:schemeClr val="bg1"/>
                </a:solidFill>
                <a:latin typeface="Myriad Condensed Web"/>
              </a:rPr>
              <a:t>fichier des écritures comptables</a:t>
            </a:r>
          </a:p>
        </p:txBody>
      </p:sp>
      <p:sp>
        <p:nvSpPr>
          <p:cNvPr id="35842" name="Rectangle 3"/>
          <p:cNvSpPr txBox="1">
            <a:spLocks noChangeArrowheads="1"/>
          </p:cNvSpPr>
          <p:nvPr>
            <p:custDataLst>
              <p:tags r:id="rId2"/>
            </p:custDataLst>
          </p:nvPr>
        </p:nvSpPr>
        <p:spPr bwMode="auto">
          <a:xfrm>
            <a:off x="241300" y="26670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35843" name="Rectangle 3"/>
          <p:cNvSpPr txBox="1">
            <a:spLocks noChangeArrowheads="1"/>
          </p:cNvSpPr>
          <p:nvPr>
            <p:custDataLst>
              <p:tags r:id="rId3"/>
            </p:custDataLst>
          </p:nvPr>
        </p:nvSpPr>
        <p:spPr bwMode="auto">
          <a:xfrm>
            <a:off x="-1588" y="2133600"/>
            <a:ext cx="9144001" cy="4419600"/>
          </a:xfrm>
          <a:prstGeom prst="rect">
            <a:avLst/>
          </a:prstGeom>
          <a:noFill/>
          <a:ln w="9525">
            <a:noFill/>
            <a:miter lim="800000"/>
            <a:headEnd/>
            <a:tailEnd/>
          </a:ln>
        </p:spPr>
        <p:txBody>
          <a:bodyPr/>
          <a:lstStyle/>
          <a:p>
            <a:pPr marL="342900" indent="-342900">
              <a:spcBef>
                <a:spcPct val="20000"/>
              </a:spcBef>
            </a:pPr>
            <a:endParaRPr lang="fr-FR" sz="1400" b="1">
              <a:solidFill>
                <a:srgbClr val="FF0000"/>
              </a:solidFill>
            </a:endParaRPr>
          </a:p>
          <a:p>
            <a:pPr marL="742950" lvl="1" indent="-285750" algn="just">
              <a:spcBef>
                <a:spcPts val="600"/>
              </a:spcBef>
              <a:spcAft>
                <a:spcPts val="600"/>
              </a:spcAft>
              <a:buClr>
                <a:srgbClr val="C00000"/>
              </a:buClr>
              <a:buFont typeface="Wingdings" pitchFamily="2" charset="2"/>
              <a:buChar char="Ø"/>
            </a:pPr>
            <a:r>
              <a:rPr lang="fr-FR" b="1">
                <a:solidFill>
                  <a:srgbClr val="C00000"/>
                </a:solidFill>
              </a:rPr>
              <a:t>DISPOSER DANS </a:t>
            </a:r>
            <a:r>
              <a:rPr lang="fr-FR" b="1" u="sng">
                <a:solidFill>
                  <a:srgbClr val="C00000"/>
                </a:solidFill>
              </a:rPr>
              <a:t>UN FICHIER UNIQUE </a:t>
            </a:r>
            <a:r>
              <a:rPr lang="fr-FR" b="1">
                <a:solidFill>
                  <a:srgbClr val="C00000"/>
                </a:solidFill>
              </a:rPr>
              <a:t>PAR EXERCICE CONTRÔLÉ, DE TOUTES LES ÉCRITURES COMPTABLES ENREGISTRÉES DANS LE LIVRE-JOURNAL</a:t>
            </a:r>
          </a:p>
          <a:p>
            <a:pPr marL="1143000" lvl="2" indent="-228600" algn="just">
              <a:spcAft>
                <a:spcPts val="300"/>
              </a:spcAft>
              <a:buFont typeface="Wingdings" pitchFamily="2" charset="2"/>
              <a:buChar char="§"/>
            </a:pPr>
            <a:r>
              <a:rPr lang="fr-FR" sz="1600"/>
              <a:t>dans un format non propriétaire,</a:t>
            </a:r>
          </a:p>
          <a:p>
            <a:pPr marL="1143000" lvl="2" indent="-228600" algn="just">
              <a:spcAft>
                <a:spcPts val="300"/>
              </a:spcAft>
              <a:buFont typeface="Wingdings" pitchFamily="2" charset="2"/>
              <a:buChar char="§"/>
            </a:pPr>
            <a:r>
              <a:rPr lang="fr-FR" sz="1600"/>
              <a:t>de façon à pouvoir lire ce fichier dans le logiciel « Le Code », développé par l’administration.</a:t>
            </a:r>
          </a:p>
          <a:p>
            <a:pPr marL="742950" lvl="1" indent="-285750" algn="just">
              <a:spcBef>
                <a:spcPts val="600"/>
              </a:spcBef>
              <a:buFont typeface="Wingdings" pitchFamily="2" charset="2"/>
              <a:buChar char="Ø"/>
            </a:pPr>
            <a:r>
              <a:rPr lang="fr-FR" b="1">
                <a:solidFill>
                  <a:srgbClr val="C00000"/>
                </a:solidFill>
              </a:rPr>
              <a:t>POUR EFFECTUER </a:t>
            </a:r>
          </a:p>
          <a:p>
            <a:pPr marL="1143000" lvl="2" indent="-228600" algn="just">
              <a:spcAft>
                <a:spcPts val="300"/>
              </a:spcAft>
              <a:buFont typeface="Wingdings" pitchFamily="2" charset="2"/>
              <a:buChar char="§"/>
            </a:pPr>
            <a:r>
              <a:rPr lang="fr-FR" sz="1600"/>
              <a:t>des tris, des filtrages ou sélections d’écritures, </a:t>
            </a:r>
          </a:p>
          <a:p>
            <a:pPr marL="1143000" lvl="2" indent="-228600" algn="just">
              <a:spcAft>
                <a:spcPts val="300"/>
              </a:spcAft>
              <a:buFont typeface="Wingdings" pitchFamily="2" charset="2"/>
              <a:buChar char="§"/>
            </a:pPr>
            <a:r>
              <a:rPr lang="fr-FR" sz="1600"/>
              <a:t>des vérifications de cohérence avec la liasse fiscale.</a:t>
            </a:r>
          </a:p>
          <a:p>
            <a:pPr marL="742950" lvl="1" indent="-285750" algn="just">
              <a:spcBef>
                <a:spcPts val="600"/>
              </a:spcBef>
              <a:spcAft>
                <a:spcPts val="600"/>
              </a:spcAft>
              <a:buFont typeface="Wingdings" pitchFamily="2" charset="2"/>
              <a:buChar char="Ø"/>
            </a:pPr>
            <a:r>
              <a:rPr lang="fr-FR" b="1">
                <a:solidFill>
                  <a:srgbClr val="C00000"/>
                </a:solidFill>
              </a:rPr>
              <a:t>DANS LE BUT</a:t>
            </a:r>
          </a:p>
          <a:p>
            <a:pPr marL="1143000" lvl="2" indent="-228600" algn="just">
              <a:spcAft>
                <a:spcPts val="300"/>
              </a:spcAft>
              <a:buFont typeface="Wingdings" pitchFamily="2" charset="2"/>
              <a:buChar char="Ø"/>
            </a:pPr>
            <a:r>
              <a:rPr lang="fr-FR" sz="1600"/>
              <a:t>de s’assurer de la régularité de la comptabilité informatisée au regard des règles du droit comptable qui lui confèrent sa valeur probante,</a:t>
            </a:r>
          </a:p>
          <a:p>
            <a:pPr marL="1143000" lvl="2" indent="-228600" algn="just">
              <a:spcAft>
                <a:spcPts val="300"/>
              </a:spcAft>
              <a:buFont typeface="Wingdings" pitchFamily="2" charset="2"/>
              <a:buChar char="Ø"/>
            </a:pPr>
            <a:r>
              <a:rPr lang="fr-FR" sz="1600"/>
              <a:t>de préparer le contrôle fiscal en orientant les futures demandes de traitement.</a:t>
            </a:r>
          </a:p>
          <a:p>
            <a:pPr marL="1143000" lvl="2" indent="-228600" algn="just">
              <a:spcAft>
                <a:spcPts val="300"/>
              </a:spcAft>
              <a:buFont typeface="Wingdings" pitchFamily="2" charset="2"/>
              <a:buChar char="Ø"/>
            </a:pPr>
            <a:r>
              <a:rPr lang="fr-FR" sz="1600"/>
              <a:t>s’assurer de la cohérence entre déclarations fiscales et écritures comptables</a:t>
            </a:r>
          </a:p>
          <a:p>
            <a:pPr marL="1143000" lvl="2" indent="-228600" algn="just">
              <a:spcAft>
                <a:spcPts val="300"/>
              </a:spcAft>
              <a:buFont typeface="Wingdings" pitchFamily="2" charset="2"/>
              <a:buChar char="Ø"/>
            </a:pPr>
            <a:endParaRPr lang="fr-F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6. ANALYSE DU FEC</a:t>
            </a:r>
            <a:br>
              <a:rPr lang="fr-FR" sz="2600" b="1" smtClean="0">
                <a:solidFill>
                  <a:schemeClr val="bg1"/>
                </a:solidFill>
                <a:latin typeface="Myriad Condensed Web"/>
              </a:rPr>
            </a:br>
            <a:r>
              <a:rPr lang="fr-FR" sz="2600" b="1" smtClean="0">
                <a:solidFill>
                  <a:schemeClr val="bg1"/>
                </a:solidFill>
                <a:latin typeface="Myriad Condensed Web"/>
              </a:rPr>
              <a:t>					</a:t>
            </a:r>
            <a:r>
              <a:rPr lang="fr-FR" sz="2600" b="1" i="1" smtClean="0">
                <a:solidFill>
                  <a:schemeClr val="bg1"/>
                </a:solidFill>
                <a:latin typeface="Myriad Condensed Web"/>
              </a:rPr>
              <a:t>Par l’administration</a:t>
            </a:r>
          </a:p>
        </p:txBody>
      </p:sp>
      <p:sp>
        <p:nvSpPr>
          <p:cNvPr id="128002" name="Rectangle 3"/>
          <p:cNvSpPr txBox="1">
            <a:spLocks noChangeArrowheads="1"/>
          </p:cNvSpPr>
          <p:nvPr>
            <p:custDataLst>
              <p:tags r:id="rId2"/>
            </p:custDataLst>
          </p:nvPr>
        </p:nvSpPr>
        <p:spPr bwMode="auto">
          <a:xfrm>
            <a:off x="241300" y="26670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128003" name="Rectangle 3"/>
          <p:cNvSpPr txBox="1">
            <a:spLocks noChangeArrowheads="1"/>
          </p:cNvSpPr>
          <p:nvPr>
            <p:custDataLst>
              <p:tags r:id="rId3"/>
            </p:custDataLst>
          </p:nvPr>
        </p:nvSpPr>
        <p:spPr bwMode="auto">
          <a:xfrm>
            <a:off x="482600" y="2743200"/>
            <a:ext cx="8175625" cy="3586163"/>
          </a:xfrm>
          <a:prstGeom prst="rect">
            <a:avLst/>
          </a:prstGeom>
          <a:noFill/>
          <a:ln w="9525">
            <a:noFill/>
            <a:miter lim="800000"/>
            <a:headEnd/>
            <a:tailEnd/>
          </a:ln>
        </p:spPr>
        <p:txBody>
          <a:bodyPr/>
          <a:lstStyle/>
          <a:p>
            <a:pPr marL="342900" indent="-342900">
              <a:spcBef>
                <a:spcPct val="20000"/>
              </a:spcBef>
            </a:pPr>
            <a:endParaRPr lang="fr-FR" sz="1400" b="1">
              <a:solidFill>
                <a:srgbClr val="FF0000"/>
              </a:solidFill>
            </a:endParaRPr>
          </a:p>
          <a:p>
            <a:pPr marL="742950" lvl="1" indent="-285750" algn="just">
              <a:spcBef>
                <a:spcPts val="600"/>
              </a:spcBef>
              <a:spcAft>
                <a:spcPts val="600"/>
              </a:spcAft>
              <a:buFont typeface="Wingdings" pitchFamily="2" charset="2"/>
              <a:buChar char="§"/>
            </a:pPr>
            <a:r>
              <a:rPr lang="fr-FR" b="1"/>
              <a:t>Les analyses et tests ne peuvent suffire à fonder les éventuels rehaussement d'imposition. Ils doivent être complétés par des demandes de précisions opérées dans le cadre du débat oral et contradictoire.</a:t>
            </a:r>
          </a:p>
          <a:p>
            <a:pPr marL="742950" lvl="1" indent="-285750" algn="just">
              <a:spcBef>
                <a:spcPts val="600"/>
              </a:spcBef>
              <a:spcAft>
                <a:spcPts val="600"/>
              </a:spcAft>
              <a:buFont typeface="Wingdings" pitchFamily="2" charset="2"/>
              <a:buChar char="§"/>
            </a:pPr>
            <a:r>
              <a:rPr lang="fr-FR" b="1"/>
              <a:t>Si des erreurs ou des anomalies sont décelées dans le cadre de cette analyse, elles devront être débattues avec le contribuable, préalablement à tout redressement.</a:t>
            </a:r>
          </a:p>
          <a:p>
            <a:pPr marL="742950" lvl="1" indent="-285750" algn="just">
              <a:spcBef>
                <a:spcPts val="600"/>
              </a:spcBef>
              <a:spcAft>
                <a:spcPts val="600"/>
              </a:spcAft>
              <a:buFont typeface="Wingdings" pitchFamily="2" charset="2"/>
              <a:buChar char="§"/>
            </a:pPr>
            <a:endParaRPr lang="fr-FR" b="1"/>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6. ANALYSE DU FEC</a:t>
            </a:r>
            <a:br>
              <a:rPr lang="fr-FR" sz="2600" b="1" smtClean="0">
                <a:solidFill>
                  <a:schemeClr val="bg1"/>
                </a:solidFill>
                <a:latin typeface="Myriad Condensed Web"/>
              </a:rPr>
            </a:br>
            <a:r>
              <a:rPr lang="fr-FR" sz="2000" b="1" i="1" smtClean="0">
                <a:solidFill>
                  <a:schemeClr val="bg1"/>
                </a:solidFill>
                <a:latin typeface="Myriad Condensed Web"/>
              </a:rPr>
              <a:t>conformité du fichier avec les exigences de forme du LPF  L 47 A-1</a:t>
            </a:r>
            <a:endParaRPr lang="fr-FR" sz="1800" b="1" i="1" smtClean="0">
              <a:solidFill>
                <a:schemeClr val="bg1"/>
              </a:solidFill>
              <a:latin typeface="Myriad Condensed Web"/>
            </a:endParaRPr>
          </a:p>
        </p:txBody>
      </p:sp>
      <p:sp>
        <p:nvSpPr>
          <p:cNvPr id="130050" name="Rectangle 3"/>
          <p:cNvSpPr txBox="1">
            <a:spLocks noChangeArrowheads="1"/>
          </p:cNvSpPr>
          <p:nvPr>
            <p:custDataLst>
              <p:tags r:id="rId2"/>
            </p:custDataLst>
          </p:nvPr>
        </p:nvSpPr>
        <p:spPr bwMode="auto">
          <a:xfrm>
            <a:off x="241300" y="26670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130051" name="Rectangle 3"/>
          <p:cNvSpPr txBox="1">
            <a:spLocks noChangeArrowheads="1"/>
          </p:cNvSpPr>
          <p:nvPr>
            <p:custDataLst>
              <p:tags r:id="rId3"/>
            </p:custDataLst>
          </p:nvPr>
        </p:nvSpPr>
        <p:spPr bwMode="auto">
          <a:xfrm>
            <a:off x="482600" y="2743200"/>
            <a:ext cx="8509000" cy="3586163"/>
          </a:xfrm>
          <a:prstGeom prst="rect">
            <a:avLst/>
          </a:prstGeom>
          <a:noFill/>
          <a:ln w="9525">
            <a:noFill/>
            <a:miter lim="800000"/>
            <a:headEnd/>
            <a:tailEnd/>
          </a:ln>
        </p:spPr>
        <p:txBody>
          <a:bodyPr/>
          <a:lstStyle/>
          <a:p>
            <a:pPr marL="342900" indent="-342900">
              <a:spcBef>
                <a:spcPct val="20000"/>
              </a:spcBef>
            </a:pPr>
            <a:endParaRPr lang="fr-FR" sz="1400" b="1">
              <a:solidFill>
                <a:srgbClr val="FF0000"/>
              </a:solidFill>
            </a:endParaRPr>
          </a:p>
          <a:p>
            <a:pPr marL="742950" lvl="1" indent="-285750" algn="just">
              <a:spcBef>
                <a:spcPts val="600"/>
              </a:spcBef>
              <a:spcAft>
                <a:spcPts val="600"/>
              </a:spcAft>
              <a:buFont typeface="Wingdings" pitchFamily="2" charset="2"/>
              <a:buChar char="§"/>
            </a:pPr>
            <a:r>
              <a:rPr lang="fr-FR" b="1"/>
              <a:t>présence de tous les champs définis par l’arrêté ministériel, </a:t>
            </a:r>
          </a:p>
          <a:p>
            <a:pPr marL="742950" lvl="1" indent="-285750" algn="just">
              <a:spcBef>
                <a:spcPts val="600"/>
              </a:spcBef>
              <a:spcAft>
                <a:spcPts val="600"/>
              </a:spcAft>
              <a:buFont typeface="Wingdings" pitchFamily="2" charset="2"/>
              <a:buChar char="§"/>
            </a:pPr>
            <a:r>
              <a:rPr lang="fr-FR" b="1"/>
              <a:t>correctement remplis, </a:t>
            </a:r>
          </a:p>
          <a:p>
            <a:pPr marL="742950" lvl="1" indent="-285750" algn="just">
              <a:spcBef>
                <a:spcPts val="600"/>
              </a:spcBef>
              <a:spcAft>
                <a:spcPts val="600"/>
              </a:spcAft>
              <a:buFont typeface="Wingdings" pitchFamily="2" charset="2"/>
              <a:buChar char="§"/>
            </a:pPr>
            <a:r>
              <a:rPr lang="fr-FR" b="1"/>
              <a:t>dans les formats fixés par le CGI,</a:t>
            </a:r>
          </a:p>
          <a:p>
            <a:pPr marL="742950" lvl="1" indent="-285750" algn="just">
              <a:spcBef>
                <a:spcPts val="600"/>
              </a:spcBef>
              <a:spcAft>
                <a:spcPts val="600"/>
              </a:spcAft>
              <a:buFont typeface="Wingdings" pitchFamily="2" charset="2"/>
              <a:buChar char="§"/>
            </a:pPr>
            <a:r>
              <a:rPr lang="fr-FR" b="1"/>
              <a:t>substitution des écritures centralisatrices par les écritures de détail,</a:t>
            </a:r>
          </a:p>
          <a:p>
            <a:pPr marL="742950" lvl="1" indent="-285750" algn="just">
              <a:spcBef>
                <a:spcPts val="600"/>
              </a:spcBef>
              <a:spcAft>
                <a:spcPts val="600"/>
              </a:spcAft>
              <a:buFont typeface="Wingdings" pitchFamily="2" charset="2"/>
              <a:buChar char="§"/>
            </a:pPr>
            <a:r>
              <a:rPr lang="fr-FR" b="1"/>
              <a:t>présence des écritures de réouverture (journal d’à nouveaux).</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6. ANALYSE DU FEC</a:t>
            </a:r>
            <a:br>
              <a:rPr lang="fr-FR" sz="2600" b="1" smtClean="0">
                <a:solidFill>
                  <a:schemeClr val="bg1"/>
                </a:solidFill>
                <a:latin typeface="Myriad Condensed Web"/>
              </a:rPr>
            </a:br>
            <a:r>
              <a:rPr lang="fr-FR" sz="2600" b="1" smtClean="0">
                <a:solidFill>
                  <a:schemeClr val="bg1"/>
                </a:solidFill>
                <a:latin typeface="Myriad Condensed Web"/>
              </a:rPr>
              <a:t>					</a:t>
            </a:r>
            <a:r>
              <a:rPr lang="fr-FR" sz="1800" b="1" i="1" smtClean="0">
                <a:solidFill>
                  <a:schemeClr val="bg1"/>
                </a:solidFill>
                <a:latin typeface="Myriad Condensed Web"/>
              </a:rPr>
              <a:t>Sujets ciblés lors des contrôles CFCI</a:t>
            </a:r>
          </a:p>
        </p:txBody>
      </p:sp>
      <p:sp>
        <p:nvSpPr>
          <p:cNvPr id="132098" name="Rectangle 3"/>
          <p:cNvSpPr txBox="1">
            <a:spLocks noChangeArrowheads="1"/>
          </p:cNvSpPr>
          <p:nvPr>
            <p:custDataLst>
              <p:tags r:id="rId2"/>
            </p:custDataLst>
          </p:nvPr>
        </p:nvSpPr>
        <p:spPr bwMode="auto">
          <a:xfrm>
            <a:off x="241300" y="26670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pic>
        <p:nvPicPr>
          <p:cNvPr id="132099" name="Image 3"/>
          <p:cNvPicPr>
            <a:picLocks noChangeAspect="1"/>
          </p:cNvPicPr>
          <p:nvPr/>
        </p:nvPicPr>
        <p:blipFill>
          <a:blip r:embed="rId5"/>
          <a:srcRect/>
          <a:stretch>
            <a:fillRect/>
          </a:stretch>
        </p:blipFill>
        <p:spPr bwMode="auto">
          <a:xfrm>
            <a:off x="1624013" y="2590800"/>
            <a:ext cx="5664200" cy="3959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6. ANALYSE DU FEC</a:t>
            </a:r>
            <a:br>
              <a:rPr lang="fr-FR" sz="2600" b="1" smtClean="0">
                <a:solidFill>
                  <a:schemeClr val="bg1"/>
                </a:solidFill>
                <a:latin typeface="Myriad Condensed Web"/>
              </a:rPr>
            </a:br>
            <a:r>
              <a:rPr lang="fr-FR" sz="2800" b="1" smtClean="0">
                <a:solidFill>
                  <a:schemeClr val="bg1"/>
                </a:solidFill>
                <a:latin typeface="Myriad Condensed Web"/>
              </a:rPr>
              <a:t>	</a:t>
            </a:r>
            <a:r>
              <a:rPr lang="fr-FR" sz="2000" b="1" i="1" smtClean="0">
                <a:solidFill>
                  <a:schemeClr val="bg1"/>
                </a:solidFill>
                <a:latin typeface="Myriad Condensed Web"/>
              </a:rPr>
              <a:t>respect des règles de tenue de la comptabilité informatisée</a:t>
            </a:r>
            <a:endParaRPr lang="fr-FR" sz="1800" b="1" i="1" smtClean="0">
              <a:solidFill>
                <a:schemeClr val="bg1"/>
              </a:solidFill>
              <a:latin typeface="Myriad Condensed Web"/>
            </a:endParaRPr>
          </a:p>
        </p:txBody>
      </p:sp>
      <p:sp>
        <p:nvSpPr>
          <p:cNvPr id="134146" name="Rectangle 3"/>
          <p:cNvSpPr txBox="1">
            <a:spLocks noChangeArrowheads="1"/>
          </p:cNvSpPr>
          <p:nvPr>
            <p:custDataLst>
              <p:tags r:id="rId2"/>
            </p:custDataLst>
          </p:nvPr>
        </p:nvSpPr>
        <p:spPr bwMode="auto">
          <a:xfrm>
            <a:off x="241300" y="26670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134147" name="Rectangle 3"/>
          <p:cNvSpPr txBox="1">
            <a:spLocks noChangeArrowheads="1"/>
          </p:cNvSpPr>
          <p:nvPr>
            <p:custDataLst>
              <p:tags r:id="rId3"/>
            </p:custDataLst>
          </p:nvPr>
        </p:nvSpPr>
        <p:spPr bwMode="auto">
          <a:xfrm>
            <a:off x="482600" y="2743200"/>
            <a:ext cx="8175625" cy="3586163"/>
          </a:xfrm>
          <a:prstGeom prst="rect">
            <a:avLst/>
          </a:prstGeom>
          <a:noFill/>
          <a:ln w="9525">
            <a:noFill/>
            <a:miter lim="800000"/>
            <a:headEnd/>
            <a:tailEnd/>
          </a:ln>
        </p:spPr>
        <p:txBody>
          <a:bodyPr/>
          <a:lstStyle/>
          <a:p>
            <a:pPr marL="342900" indent="-342900">
              <a:spcBef>
                <a:spcPct val="20000"/>
              </a:spcBef>
            </a:pPr>
            <a:endParaRPr lang="fr-FR" sz="1400" b="1">
              <a:solidFill>
                <a:srgbClr val="FF0000"/>
              </a:solidFill>
            </a:endParaRPr>
          </a:p>
          <a:p>
            <a:pPr marL="742950" lvl="1" indent="-285750" algn="just">
              <a:spcBef>
                <a:spcPts val="600"/>
              </a:spcBef>
              <a:spcAft>
                <a:spcPts val="600"/>
              </a:spcAft>
              <a:buFont typeface="Wingdings" pitchFamily="2" charset="2"/>
              <a:buChar char="§"/>
            </a:pPr>
            <a:r>
              <a:rPr lang="fr-FR" b="1"/>
              <a:t>cohérence de la numérotation séquentielle des écritures,</a:t>
            </a:r>
          </a:p>
          <a:p>
            <a:pPr marL="742950" lvl="1" indent="-285750" algn="just">
              <a:spcBef>
                <a:spcPts val="600"/>
              </a:spcBef>
              <a:spcAft>
                <a:spcPts val="600"/>
              </a:spcAft>
              <a:buFont typeface="Wingdings" pitchFamily="2" charset="2"/>
              <a:buChar char="§"/>
            </a:pPr>
            <a:r>
              <a:rPr lang="fr-FR" b="1"/>
              <a:t>présence et cohérence des références aux pièces justificatives,</a:t>
            </a:r>
          </a:p>
          <a:p>
            <a:pPr marL="742950" lvl="1" indent="-285750" algn="just">
              <a:spcBef>
                <a:spcPts val="600"/>
              </a:spcBef>
              <a:spcAft>
                <a:spcPts val="600"/>
              </a:spcAft>
              <a:buFont typeface="Wingdings" pitchFamily="2" charset="2"/>
              <a:buChar char="§"/>
            </a:pPr>
            <a:r>
              <a:rPr lang="fr-FR" b="1"/>
              <a:t>analyse des dates de validation (respect de l’intangibilité des exercices clos) et comparaison avec les dates de comptabilisation</a:t>
            </a:r>
          </a:p>
          <a:p>
            <a:pPr marL="742950" lvl="1" indent="-285750" algn="just">
              <a:spcBef>
                <a:spcPts val="600"/>
              </a:spcBef>
              <a:spcAft>
                <a:spcPts val="600"/>
              </a:spcAft>
              <a:buFont typeface="Wingdings" pitchFamily="2" charset="2"/>
              <a:buChar char="§"/>
            </a:pPr>
            <a:r>
              <a:rPr lang="fr-FR" b="1"/>
              <a:t>présence des libellés et éventuellement cohérence de ceux-ci avec les qualifications comptables,</a:t>
            </a:r>
          </a:p>
          <a:p>
            <a:pPr marL="742950" lvl="1" indent="-285750" algn="just">
              <a:spcBef>
                <a:spcPts val="600"/>
              </a:spcBef>
              <a:spcAft>
                <a:spcPts val="600"/>
              </a:spcAft>
              <a:buFont typeface="Wingdings" pitchFamily="2" charset="2"/>
              <a:buChar char="§"/>
            </a:pPr>
            <a:r>
              <a:rPr lang="fr-FR" b="1"/>
              <a:t>conformité des numéros de compte avec le PCG ou le plan comptable sectoriel.</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6. ANALYSE DU FEC</a:t>
            </a:r>
            <a:br>
              <a:rPr lang="fr-FR" sz="2600" b="1" smtClean="0">
                <a:solidFill>
                  <a:schemeClr val="bg1"/>
                </a:solidFill>
                <a:latin typeface="Myriad Condensed Web"/>
              </a:rPr>
            </a:br>
            <a:r>
              <a:rPr lang="fr-FR" sz="2800" b="1" smtClean="0">
                <a:solidFill>
                  <a:schemeClr val="bg1"/>
                </a:solidFill>
                <a:latin typeface="Myriad Condensed Web"/>
              </a:rPr>
              <a:t>				</a:t>
            </a:r>
            <a:r>
              <a:rPr lang="fr-FR" sz="2000" b="1" i="1" smtClean="0">
                <a:solidFill>
                  <a:schemeClr val="bg1"/>
                </a:solidFill>
                <a:latin typeface="Myriad Condensed Web"/>
              </a:rPr>
              <a:t>concordance du FEC avec le SIG</a:t>
            </a:r>
            <a:endParaRPr lang="fr-FR" sz="1800" b="1" i="1" smtClean="0">
              <a:solidFill>
                <a:schemeClr val="bg1"/>
              </a:solidFill>
              <a:latin typeface="Myriad Condensed Web"/>
            </a:endParaRPr>
          </a:p>
        </p:txBody>
      </p:sp>
      <p:sp>
        <p:nvSpPr>
          <p:cNvPr id="136194" name="Rectangle 3"/>
          <p:cNvSpPr txBox="1">
            <a:spLocks noChangeArrowheads="1"/>
          </p:cNvSpPr>
          <p:nvPr>
            <p:custDataLst>
              <p:tags r:id="rId2"/>
            </p:custDataLst>
          </p:nvPr>
        </p:nvSpPr>
        <p:spPr bwMode="auto">
          <a:xfrm>
            <a:off x="241300" y="26670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136195" name="Rectangle 3"/>
          <p:cNvSpPr txBox="1">
            <a:spLocks noChangeArrowheads="1"/>
          </p:cNvSpPr>
          <p:nvPr>
            <p:custDataLst>
              <p:tags r:id="rId3"/>
            </p:custDataLst>
          </p:nvPr>
        </p:nvSpPr>
        <p:spPr bwMode="auto">
          <a:xfrm>
            <a:off x="241300" y="2743200"/>
            <a:ext cx="8750300" cy="3586163"/>
          </a:xfrm>
          <a:prstGeom prst="rect">
            <a:avLst/>
          </a:prstGeom>
          <a:noFill/>
          <a:ln w="9525">
            <a:noFill/>
            <a:miter lim="800000"/>
            <a:headEnd/>
            <a:tailEnd/>
          </a:ln>
        </p:spPr>
        <p:txBody>
          <a:bodyPr/>
          <a:lstStyle/>
          <a:p>
            <a:pPr marL="342900" indent="-342900">
              <a:spcBef>
                <a:spcPct val="20000"/>
              </a:spcBef>
            </a:pPr>
            <a:endParaRPr lang="fr-FR" sz="1400" b="1">
              <a:solidFill>
                <a:srgbClr val="FF0000"/>
              </a:solidFill>
            </a:endParaRPr>
          </a:p>
          <a:p>
            <a:pPr lvl="1" algn="just">
              <a:spcBef>
                <a:spcPts val="600"/>
              </a:spcBef>
              <a:spcAft>
                <a:spcPts val="600"/>
              </a:spcAft>
            </a:pPr>
            <a:r>
              <a:rPr lang="fr-FR" b="1"/>
              <a:t>Celle-ci pourra être vérifiée en rapprochant le FEC :</a:t>
            </a:r>
          </a:p>
          <a:p>
            <a:pPr lvl="1" algn="just">
              <a:spcBef>
                <a:spcPts val="600"/>
              </a:spcBef>
              <a:spcAft>
                <a:spcPts val="600"/>
              </a:spcAft>
              <a:buFont typeface="Wingdings" pitchFamily="2" charset="2"/>
              <a:buChar char="§"/>
            </a:pPr>
            <a:r>
              <a:rPr lang="fr-FR" b="1"/>
              <a:t> des journaux et de la balance générale par numéros de compte, </a:t>
            </a:r>
          </a:p>
          <a:p>
            <a:pPr lvl="1" algn="just">
              <a:spcBef>
                <a:spcPts val="600"/>
              </a:spcBef>
              <a:spcAft>
                <a:spcPts val="600"/>
              </a:spcAft>
              <a:buFont typeface="Wingdings" pitchFamily="2" charset="2"/>
              <a:buChar char="§"/>
            </a:pPr>
            <a:r>
              <a:rPr lang="fr-FR" b="1"/>
              <a:t> avec la balance générale, sur la base de totalisation par classe de compte,</a:t>
            </a:r>
          </a:p>
          <a:p>
            <a:pPr marL="1200150" lvl="2" indent="-285750" algn="just">
              <a:spcBef>
                <a:spcPts val="600"/>
              </a:spcBef>
              <a:spcAft>
                <a:spcPts val="600"/>
              </a:spcAft>
              <a:buFont typeface="Wingdings" pitchFamily="2" charset="2"/>
              <a:buChar char="Ø"/>
            </a:pPr>
            <a:r>
              <a:rPr lang="fr-FR" sz="1600" b="1"/>
              <a:t>de façon à comparer le nombre de lignes d’écritures qu’il comprend avec celles figurant dans le progiciel comptable, </a:t>
            </a:r>
          </a:p>
          <a:p>
            <a:pPr marL="1200150" lvl="2" indent="-285750" algn="just">
              <a:spcBef>
                <a:spcPts val="600"/>
              </a:spcBef>
              <a:spcAft>
                <a:spcPts val="600"/>
              </a:spcAft>
              <a:buFont typeface="Wingdings" pitchFamily="2" charset="2"/>
              <a:buChar char="Ø"/>
            </a:pPr>
            <a:r>
              <a:rPr lang="fr-FR" sz="1600" b="1"/>
              <a:t>afin de vérifier que le fichier comprenne uniquement les écritures concernant la société contrôlée (cas des groupes tenant la comptabilité de plusieurs sociétés sur un même ERP).</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6. ANALYSE DU FEC</a:t>
            </a:r>
            <a:br>
              <a:rPr lang="fr-FR" sz="2600" b="1" smtClean="0">
                <a:solidFill>
                  <a:schemeClr val="bg1"/>
                </a:solidFill>
                <a:latin typeface="Myriad Condensed Web"/>
              </a:rPr>
            </a:br>
            <a:r>
              <a:rPr lang="fr-FR" sz="2600" b="1" smtClean="0">
                <a:solidFill>
                  <a:schemeClr val="bg1"/>
                </a:solidFill>
                <a:latin typeface="Myriad Condensed Web"/>
              </a:rPr>
              <a:t>				</a:t>
            </a:r>
            <a:r>
              <a:rPr lang="fr-FR" sz="2000" b="1" i="1" smtClean="0">
                <a:solidFill>
                  <a:schemeClr val="bg1"/>
                </a:solidFill>
                <a:latin typeface="Myriad Condensed Web"/>
              </a:rPr>
              <a:t>Cohérence avec les déclarations fiscales</a:t>
            </a:r>
          </a:p>
        </p:txBody>
      </p:sp>
      <p:sp>
        <p:nvSpPr>
          <p:cNvPr id="138242" name="Rectangle 3"/>
          <p:cNvSpPr txBox="1">
            <a:spLocks noChangeArrowheads="1"/>
          </p:cNvSpPr>
          <p:nvPr>
            <p:custDataLst>
              <p:tags r:id="rId2"/>
            </p:custDataLst>
          </p:nvPr>
        </p:nvSpPr>
        <p:spPr bwMode="auto">
          <a:xfrm>
            <a:off x="455613" y="28956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138243" name="Rectangle 3"/>
          <p:cNvSpPr txBox="1">
            <a:spLocks noChangeArrowheads="1"/>
          </p:cNvSpPr>
          <p:nvPr>
            <p:custDataLst>
              <p:tags r:id="rId3"/>
            </p:custDataLst>
          </p:nvPr>
        </p:nvSpPr>
        <p:spPr bwMode="auto">
          <a:xfrm>
            <a:off x="455613" y="3124200"/>
            <a:ext cx="8175625" cy="3586163"/>
          </a:xfrm>
          <a:prstGeom prst="rect">
            <a:avLst/>
          </a:prstGeom>
          <a:noFill/>
          <a:ln w="9525">
            <a:noFill/>
            <a:miter lim="800000"/>
            <a:headEnd/>
            <a:tailEnd/>
          </a:ln>
        </p:spPr>
        <p:txBody>
          <a:bodyPr/>
          <a:lstStyle/>
          <a:p>
            <a:pPr marL="742950" lvl="1" indent="-285750" algn="just">
              <a:spcBef>
                <a:spcPts val="600"/>
              </a:spcBef>
              <a:spcAft>
                <a:spcPts val="600"/>
              </a:spcAft>
              <a:buFont typeface="Wingdings" pitchFamily="2" charset="2"/>
              <a:buChar char="§"/>
            </a:pPr>
            <a:r>
              <a:rPr lang="fr-FR" b="1"/>
              <a:t>Concordance de la balance obtenue à partir du FEC avec les comptes annuels et la liasse fiscale.</a:t>
            </a:r>
          </a:p>
          <a:p>
            <a:pPr marL="742950" lvl="1" indent="-285750" algn="just">
              <a:spcBef>
                <a:spcPts val="600"/>
              </a:spcBef>
              <a:spcAft>
                <a:spcPts val="600"/>
              </a:spcAft>
              <a:buFont typeface="Wingdings" pitchFamily="2" charset="2"/>
              <a:buChar char="§"/>
            </a:pPr>
            <a:r>
              <a:rPr lang="fr-FR" b="1"/>
              <a:t>Sélection des écritures de TVA</a:t>
            </a:r>
          </a:p>
          <a:p>
            <a:pPr marL="1143000" lvl="2" indent="-228600" algn="just">
              <a:spcBef>
                <a:spcPts val="600"/>
              </a:spcBef>
              <a:spcAft>
                <a:spcPts val="600"/>
              </a:spcAft>
              <a:buFont typeface="Wingdings" pitchFamily="2" charset="2"/>
              <a:buChar char="§"/>
            </a:pPr>
            <a:r>
              <a:rPr lang="fr-FR" b="1"/>
              <a:t>recherche de taux à zéro ou différents des taux en vigueur</a:t>
            </a:r>
          </a:p>
          <a:p>
            <a:pPr marL="1143000" lvl="2" indent="-228600" algn="just">
              <a:spcBef>
                <a:spcPts val="600"/>
              </a:spcBef>
              <a:spcAft>
                <a:spcPts val="600"/>
              </a:spcAft>
              <a:buFont typeface="Wingdings" pitchFamily="2" charset="2"/>
              <a:buChar char="§"/>
            </a:pPr>
            <a:r>
              <a:rPr lang="fr-FR" b="1"/>
              <a:t>analyse de l’exigibilité de la TVA à partir des écritures lettrées</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6. ANALYSE DU FEC</a:t>
            </a:r>
            <a:br>
              <a:rPr lang="fr-FR" sz="2600" b="1" smtClean="0">
                <a:solidFill>
                  <a:schemeClr val="bg1"/>
                </a:solidFill>
                <a:latin typeface="Myriad Condensed Web"/>
              </a:rPr>
            </a:br>
            <a:r>
              <a:rPr lang="fr-FR" sz="2600" b="1" smtClean="0">
                <a:solidFill>
                  <a:schemeClr val="bg1"/>
                </a:solidFill>
                <a:latin typeface="Myriad Condensed Web"/>
              </a:rPr>
              <a:t>					</a:t>
            </a:r>
            <a:r>
              <a:rPr lang="fr-FR" sz="1800" b="1" i="1" smtClean="0">
                <a:solidFill>
                  <a:schemeClr val="bg1"/>
                </a:solidFill>
                <a:latin typeface="Myriad Condensed Web"/>
              </a:rPr>
              <a:t>Pour aller plus loin…</a:t>
            </a:r>
          </a:p>
        </p:txBody>
      </p:sp>
      <p:sp>
        <p:nvSpPr>
          <p:cNvPr id="140290" name="Espace réservé du contenu 2"/>
          <p:cNvSpPr txBox="1">
            <a:spLocks/>
          </p:cNvSpPr>
          <p:nvPr/>
        </p:nvSpPr>
        <p:spPr bwMode="auto">
          <a:xfrm>
            <a:off x="152400" y="2895600"/>
            <a:ext cx="8759825" cy="3656013"/>
          </a:xfrm>
          <a:prstGeom prst="rect">
            <a:avLst/>
          </a:prstGeom>
          <a:noFill/>
          <a:ln w="9525">
            <a:noFill/>
            <a:miter lim="800000"/>
            <a:headEnd/>
            <a:tailEnd/>
          </a:ln>
        </p:spPr>
        <p:txBody>
          <a:bodyPr/>
          <a:lstStyle/>
          <a:p>
            <a:pPr marL="738188" lvl="1" indent="-315913" algn="just">
              <a:lnSpc>
                <a:spcPct val="90000"/>
              </a:lnSpc>
              <a:spcBef>
                <a:spcPts val="600"/>
              </a:spcBef>
              <a:spcAft>
                <a:spcPts val="600"/>
              </a:spcAft>
              <a:buClr>
                <a:srgbClr val="C00000"/>
              </a:buClr>
              <a:buFont typeface="Wingdings" pitchFamily="2" charset="2"/>
              <a:buChar char="§"/>
            </a:pPr>
            <a:r>
              <a:rPr lang="fr-FR" b="1"/>
              <a:t>Identifier d’éventuelles écritures suivant un schéma comptable atypique ou présentant un montant nul.</a:t>
            </a:r>
          </a:p>
          <a:p>
            <a:pPr marL="738188" lvl="1" indent="-315913" algn="just">
              <a:lnSpc>
                <a:spcPct val="90000"/>
              </a:lnSpc>
              <a:spcBef>
                <a:spcPts val="600"/>
              </a:spcBef>
              <a:spcAft>
                <a:spcPts val="600"/>
              </a:spcAft>
              <a:buClr>
                <a:srgbClr val="C00000"/>
              </a:buClr>
              <a:buFont typeface="Wingdings" pitchFamily="2" charset="2"/>
              <a:buChar char="§"/>
            </a:pPr>
            <a:r>
              <a:rPr lang="fr-FR" b="1"/>
              <a:t>Analyser les dates d’écritures (date de valeur hors période comptable ou sans date comptable).</a:t>
            </a:r>
          </a:p>
          <a:p>
            <a:pPr marL="738188" lvl="1" indent="-315913" algn="just">
              <a:lnSpc>
                <a:spcPct val="90000"/>
              </a:lnSpc>
              <a:spcBef>
                <a:spcPts val="600"/>
              </a:spcBef>
              <a:spcAft>
                <a:spcPts val="600"/>
              </a:spcAft>
              <a:buClr>
                <a:srgbClr val="C00000"/>
              </a:buClr>
              <a:buFont typeface="Wingdings" pitchFamily="2" charset="2"/>
              <a:buChar char="§"/>
            </a:pPr>
            <a:r>
              <a:rPr lang="fr-FR" b="1"/>
              <a:t>Analyser la chronologie des enregistrements.</a:t>
            </a:r>
          </a:p>
          <a:p>
            <a:pPr marL="738188" lvl="1" indent="-315913" algn="just">
              <a:lnSpc>
                <a:spcPct val="90000"/>
              </a:lnSpc>
              <a:spcBef>
                <a:spcPts val="600"/>
              </a:spcBef>
              <a:spcAft>
                <a:spcPts val="600"/>
              </a:spcAft>
              <a:buClr>
                <a:srgbClr val="C00000"/>
              </a:buClr>
              <a:buFont typeface="Wingdings" pitchFamily="2" charset="2"/>
              <a:buChar char="§"/>
            </a:pPr>
            <a:r>
              <a:rPr lang="fr-FR" b="1"/>
              <a:t>Sélectionner des écritures comportant des numéros de compte ne faisant pas partie de la liste des comptes de la société, ou encore sans description, ou au contraire comportant des mots clés (définis préalablement) dans la description.</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6. ANALYSE DU FEC</a:t>
            </a:r>
            <a:br>
              <a:rPr lang="fr-FR" sz="2600" b="1" smtClean="0">
                <a:solidFill>
                  <a:schemeClr val="bg1"/>
                </a:solidFill>
                <a:latin typeface="Myriad Condensed Web"/>
              </a:rPr>
            </a:br>
            <a:r>
              <a:rPr lang="fr-FR" sz="2600" b="1" smtClean="0">
                <a:solidFill>
                  <a:schemeClr val="bg1"/>
                </a:solidFill>
                <a:latin typeface="Myriad Condensed Web"/>
              </a:rPr>
              <a:t>					</a:t>
            </a:r>
            <a:r>
              <a:rPr lang="fr-FR" sz="1800" b="1" i="1" smtClean="0">
                <a:solidFill>
                  <a:schemeClr val="bg1"/>
                </a:solidFill>
                <a:latin typeface="Myriad Condensed Web"/>
              </a:rPr>
              <a:t>pour aller encore plus loin…</a:t>
            </a:r>
          </a:p>
        </p:txBody>
      </p:sp>
      <p:sp>
        <p:nvSpPr>
          <p:cNvPr id="142338" name="Espace réservé du contenu 2"/>
          <p:cNvSpPr txBox="1">
            <a:spLocks/>
          </p:cNvSpPr>
          <p:nvPr/>
        </p:nvSpPr>
        <p:spPr bwMode="auto">
          <a:xfrm>
            <a:off x="228600" y="3048000"/>
            <a:ext cx="8759825" cy="3656013"/>
          </a:xfrm>
          <a:prstGeom prst="rect">
            <a:avLst/>
          </a:prstGeom>
          <a:noFill/>
          <a:ln w="9525">
            <a:noFill/>
            <a:miter lim="800000"/>
            <a:headEnd/>
            <a:tailEnd/>
          </a:ln>
        </p:spPr>
        <p:txBody>
          <a:bodyPr/>
          <a:lstStyle/>
          <a:p>
            <a:pPr marL="738188" lvl="1" indent="-315913" algn="just">
              <a:lnSpc>
                <a:spcPct val="90000"/>
              </a:lnSpc>
              <a:spcBef>
                <a:spcPts val="600"/>
              </a:spcBef>
              <a:spcAft>
                <a:spcPts val="600"/>
              </a:spcAft>
              <a:buClr>
                <a:srgbClr val="C00000"/>
              </a:buClr>
              <a:buFont typeface="Wingdings" pitchFamily="2" charset="2"/>
              <a:buChar char="§"/>
            </a:pPr>
            <a:r>
              <a:rPr lang="fr-FR" b="1"/>
              <a:t>Trier les écritures par auteur :</a:t>
            </a:r>
          </a:p>
          <a:p>
            <a:pPr marL="1195388" lvl="2" indent="-315913" algn="just">
              <a:lnSpc>
                <a:spcPct val="90000"/>
              </a:lnSpc>
              <a:spcBef>
                <a:spcPts val="600"/>
              </a:spcBef>
              <a:spcAft>
                <a:spcPts val="600"/>
              </a:spcAft>
              <a:buClr>
                <a:srgbClr val="C00000"/>
              </a:buClr>
              <a:buFont typeface="Arial" charset="0"/>
              <a:buChar char="•"/>
            </a:pPr>
            <a:r>
              <a:rPr lang="fr-FR" b="1"/>
              <a:t>comparer le résultat avec les habilitations d’accès,</a:t>
            </a:r>
          </a:p>
          <a:p>
            <a:pPr marL="1195388" lvl="2" indent="-315913" algn="just">
              <a:lnSpc>
                <a:spcPct val="90000"/>
              </a:lnSpc>
              <a:spcBef>
                <a:spcPts val="600"/>
              </a:spcBef>
              <a:spcAft>
                <a:spcPts val="600"/>
              </a:spcAft>
              <a:buClr>
                <a:srgbClr val="C00000"/>
              </a:buClr>
              <a:buFont typeface="Arial" charset="0"/>
              <a:buChar char="•"/>
            </a:pPr>
            <a:r>
              <a:rPr lang="fr-FR" b="1"/>
              <a:t>analyser les dates et heures de saisie pour identifier d’éventuelles saisies à des périodes de congés.</a:t>
            </a:r>
          </a:p>
          <a:p>
            <a:pPr marL="738188" lvl="1" indent="-315913" algn="just">
              <a:lnSpc>
                <a:spcPct val="90000"/>
              </a:lnSpc>
              <a:spcBef>
                <a:spcPts val="600"/>
              </a:spcBef>
              <a:spcAft>
                <a:spcPts val="600"/>
              </a:spcAft>
              <a:buClr>
                <a:srgbClr val="C00000"/>
              </a:buClr>
              <a:buFont typeface="Wingdings" pitchFamily="2" charset="2"/>
              <a:buChar char="§"/>
            </a:pPr>
            <a:r>
              <a:rPr lang="fr-FR" b="1"/>
              <a:t>Classer les écritures entre saisies manuelles et automatiques.</a:t>
            </a:r>
          </a:p>
          <a:p>
            <a:pPr marL="738188" lvl="1" indent="-315913" algn="just">
              <a:lnSpc>
                <a:spcPct val="90000"/>
              </a:lnSpc>
              <a:spcBef>
                <a:spcPts val="600"/>
              </a:spcBef>
              <a:spcAft>
                <a:spcPts val="600"/>
              </a:spcAft>
              <a:buClr>
                <a:srgbClr val="C00000"/>
              </a:buClr>
              <a:buFont typeface="Wingdings" pitchFamily="2" charset="2"/>
              <a:buChar char="§"/>
            </a:pPr>
            <a:r>
              <a:rPr lang="fr-FR" b="1"/>
              <a:t>Classer les écritures par taux de TVA et analyser les écritures avec un taux à zéro ou différentes des taux légaux.</a:t>
            </a:r>
          </a:p>
          <a:p>
            <a:pPr marL="738188" lvl="1" indent="-315913" algn="just">
              <a:lnSpc>
                <a:spcPct val="90000"/>
              </a:lnSpc>
              <a:spcBef>
                <a:spcPts val="600"/>
              </a:spcBef>
              <a:spcAft>
                <a:spcPts val="600"/>
              </a:spcAft>
              <a:buClr>
                <a:srgbClr val="C00000"/>
              </a:buClr>
              <a:buFont typeface="Wingdings" pitchFamily="2" charset="2"/>
              <a:buChar char="§"/>
            </a:pPr>
            <a:endParaRPr lang="fr-FR" b="1"/>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6. ANALYSE DU FEC</a:t>
            </a:r>
            <a:br>
              <a:rPr lang="fr-FR" sz="2600" b="1" smtClean="0">
                <a:solidFill>
                  <a:schemeClr val="bg1"/>
                </a:solidFill>
                <a:latin typeface="Myriad Condensed Web"/>
              </a:rPr>
            </a:br>
            <a:r>
              <a:rPr lang="fr-FR" sz="2600" b="1" smtClean="0">
                <a:solidFill>
                  <a:schemeClr val="bg1"/>
                </a:solidFill>
                <a:latin typeface="Myriad Condensed Web"/>
              </a:rPr>
              <a:t>						</a:t>
            </a:r>
            <a:r>
              <a:rPr lang="fr-FR" sz="2600" b="1" i="1" smtClean="0">
                <a:solidFill>
                  <a:schemeClr val="bg1"/>
                </a:solidFill>
                <a:latin typeface="Myriad Condensed Web"/>
              </a:rPr>
              <a:t>Outils utilisés</a:t>
            </a:r>
          </a:p>
        </p:txBody>
      </p:sp>
      <p:sp>
        <p:nvSpPr>
          <p:cNvPr id="144386" name="Rectangle 3"/>
          <p:cNvSpPr txBox="1">
            <a:spLocks noChangeArrowheads="1"/>
          </p:cNvSpPr>
          <p:nvPr>
            <p:custDataLst>
              <p:tags r:id="rId2"/>
            </p:custDataLst>
          </p:nvPr>
        </p:nvSpPr>
        <p:spPr bwMode="auto">
          <a:xfrm>
            <a:off x="241300" y="26670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144387" name="Rectangle 3"/>
          <p:cNvSpPr txBox="1">
            <a:spLocks noChangeArrowheads="1"/>
          </p:cNvSpPr>
          <p:nvPr>
            <p:custDataLst>
              <p:tags r:id="rId3"/>
            </p:custDataLst>
          </p:nvPr>
        </p:nvSpPr>
        <p:spPr bwMode="auto">
          <a:xfrm>
            <a:off x="425450" y="2422525"/>
            <a:ext cx="8175625" cy="3586163"/>
          </a:xfrm>
          <a:prstGeom prst="rect">
            <a:avLst/>
          </a:prstGeom>
          <a:noFill/>
          <a:ln w="9525">
            <a:noFill/>
            <a:miter lim="800000"/>
            <a:headEnd/>
            <a:tailEnd/>
          </a:ln>
        </p:spPr>
        <p:txBody>
          <a:bodyPr/>
          <a:lstStyle/>
          <a:p>
            <a:pPr marL="342900" indent="-342900">
              <a:spcBef>
                <a:spcPct val="20000"/>
              </a:spcBef>
            </a:pPr>
            <a:endParaRPr lang="fr-FR" sz="1400" b="1">
              <a:solidFill>
                <a:srgbClr val="FF0000"/>
              </a:solidFill>
            </a:endParaRPr>
          </a:p>
          <a:p>
            <a:pPr lvl="1" algn="just">
              <a:spcBef>
                <a:spcPts val="600"/>
              </a:spcBef>
              <a:spcAft>
                <a:spcPts val="600"/>
              </a:spcAft>
            </a:pPr>
            <a:r>
              <a:rPr lang="fr-FR" b="1"/>
              <a:t>Logiciels utilisés par l’Administration :</a:t>
            </a:r>
          </a:p>
          <a:p>
            <a:pPr marL="1143000" lvl="2" indent="-228600" algn="just">
              <a:spcBef>
                <a:spcPts val="600"/>
              </a:spcBef>
              <a:spcAft>
                <a:spcPts val="600"/>
              </a:spcAft>
              <a:buFont typeface="Wingdings" pitchFamily="2" charset="2"/>
              <a:buChar char="§"/>
            </a:pPr>
            <a:r>
              <a:rPr lang="fr-FR" sz="1400"/>
              <a:t>EXCEL</a:t>
            </a:r>
          </a:p>
          <a:p>
            <a:pPr marL="1143000" lvl="2" indent="-228600" algn="just">
              <a:spcBef>
                <a:spcPts val="600"/>
              </a:spcBef>
              <a:spcAft>
                <a:spcPts val="600"/>
              </a:spcAft>
              <a:buFont typeface="Wingdings" pitchFamily="2" charset="2"/>
              <a:buChar char="§"/>
            </a:pPr>
            <a:r>
              <a:rPr lang="fr-FR" sz="1400"/>
              <a:t>ACL</a:t>
            </a:r>
          </a:p>
          <a:p>
            <a:pPr marL="1143000" lvl="2" indent="-228600" algn="just">
              <a:spcBef>
                <a:spcPts val="600"/>
              </a:spcBef>
              <a:spcAft>
                <a:spcPts val="600"/>
              </a:spcAft>
              <a:buFont typeface="Wingdings" pitchFamily="2" charset="2"/>
              <a:buChar char="§"/>
            </a:pPr>
            <a:r>
              <a:rPr lang="fr-FR" sz="1400"/>
              <a:t>LECODE</a:t>
            </a:r>
          </a:p>
          <a:p>
            <a:pPr marL="1143000" lvl="2" indent="-228600" algn="just">
              <a:spcBef>
                <a:spcPts val="600"/>
              </a:spcBef>
              <a:spcAft>
                <a:spcPts val="600"/>
              </a:spcAft>
              <a:buFont typeface="Wingdings" pitchFamily="2" charset="2"/>
              <a:buChar char="§"/>
            </a:pPr>
            <a:r>
              <a:rPr lang="fr-FR" sz="1400"/>
              <a:t>ALTO</a:t>
            </a:r>
          </a:p>
          <a:p>
            <a:pPr lvl="1" algn="just">
              <a:spcBef>
                <a:spcPts val="600"/>
              </a:spcBef>
              <a:spcAft>
                <a:spcPts val="600"/>
              </a:spcAft>
            </a:pPr>
            <a:r>
              <a:rPr lang="fr-FR" b="1"/>
              <a:t>Logiciels accessibles aux entreprises :</a:t>
            </a:r>
          </a:p>
          <a:p>
            <a:pPr marL="1143000" lvl="2" indent="-228600" algn="just">
              <a:spcBef>
                <a:spcPts val="600"/>
              </a:spcBef>
              <a:spcAft>
                <a:spcPts val="600"/>
              </a:spcAft>
              <a:buFont typeface="Wingdings" pitchFamily="2" charset="2"/>
              <a:buChar char="§"/>
            </a:pPr>
            <a:r>
              <a:rPr lang="fr-FR" sz="1400"/>
              <a:t>EXCEL</a:t>
            </a:r>
          </a:p>
          <a:p>
            <a:pPr marL="1143000" lvl="2" indent="-228600" algn="just">
              <a:spcBef>
                <a:spcPts val="600"/>
              </a:spcBef>
              <a:spcAft>
                <a:spcPts val="600"/>
              </a:spcAft>
              <a:buFont typeface="Wingdings" pitchFamily="2" charset="2"/>
              <a:buChar char="§"/>
            </a:pPr>
            <a:r>
              <a:rPr lang="fr-FR" sz="1400"/>
              <a:t>ACL</a:t>
            </a:r>
          </a:p>
          <a:p>
            <a:pPr marL="1143000" lvl="2" indent="-228600" algn="just">
              <a:spcBef>
                <a:spcPts val="600"/>
              </a:spcBef>
              <a:spcAft>
                <a:spcPts val="600"/>
              </a:spcAft>
              <a:buFont typeface="Wingdings" pitchFamily="2" charset="2"/>
              <a:buChar char="§"/>
            </a:pPr>
            <a:r>
              <a:rPr lang="fr-FR" sz="1400"/>
              <a:t>IDEA</a:t>
            </a:r>
          </a:p>
          <a:p>
            <a:pPr marL="1143000" lvl="2" indent="-228600" algn="just">
              <a:spcBef>
                <a:spcPts val="600"/>
              </a:spcBef>
              <a:spcAft>
                <a:spcPts val="600"/>
              </a:spcAft>
              <a:buFont typeface="Wingdings" pitchFamily="2" charset="2"/>
              <a:buChar char="§"/>
            </a:pPr>
            <a:r>
              <a:rPr lang="fr-FR" sz="1400"/>
              <a:t>ONWARD</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2"/>
          <p:cNvSpPr>
            <a:spLocks noGrp="1" noChangeArrowheads="1"/>
          </p:cNvSpPr>
          <p:nvPr>
            <p:ph type="subTitle" idx="1"/>
          </p:nvPr>
        </p:nvSpPr>
        <p:spPr>
          <a:xfrm>
            <a:off x="228600" y="3048000"/>
            <a:ext cx="8534400" cy="2438400"/>
          </a:xfrm>
        </p:spPr>
        <p:txBody>
          <a:bodyPr/>
          <a:lstStyle/>
          <a:p>
            <a:endParaRPr lang="fr-FR" sz="2800" b="1" smtClean="0">
              <a:latin typeface="Myriad Condensed Web"/>
            </a:endParaRPr>
          </a:p>
          <a:p>
            <a:r>
              <a:rPr lang="fr-FR" sz="4400" b="1" smtClean="0">
                <a:latin typeface="Myriad Condensed Web"/>
              </a:rPr>
              <a:t>Questions/R</a:t>
            </a:r>
            <a:r>
              <a:rPr lang="fr-FR" sz="4400" b="1" smtClean="0"/>
              <a:t>é</a:t>
            </a:r>
            <a:r>
              <a:rPr lang="fr-FR" sz="4400" b="1" smtClean="0">
                <a:latin typeface="Myriad Condensed Web"/>
              </a:rPr>
              <a:t>ponses</a:t>
            </a:r>
            <a:r>
              <a:rPr lang="fr-FR" smtClean="0">
                <a:latin typeface="Myriad Condensed Web"/>
              </a:rPr>
              <a:t> </a:t>
            </a:r>
          </a:p>
        </p:txBody>
      </p:sp>
      <p:sp>
        <p:nvSpPr>
          <p:cNvPr id="69635" name="Rectangle 1"/>
          <p:cNvSpPr>
            <a:spLocks noChangeArrowheads="1"/>
          </p:cNvSpPr>
          <p:nvPr>
            <p:custDataLst>
              <p:tags r:id="rId1"/>
            </p:custDataLst>
          </p:nvPr>
        </p:nvSpPr>
        <p:spPr bwMode="auto">
          <a:xfrm>
            <a:off x="304800" y="1524000"/>
            <a:ext cx="7848600" cy="892175"/>
          </a:xfrm>
          <a:prstGeom prst="rect">
            <a:avLst/>
          </a:prstGeom>
          <a:noFill/>
          <a:ln>
            <a:noFill/>
          </a:ln>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fr-FR" sz="2600" b="1" cap="small" dirty="0" smtClean="0">
                <a:solidFill>
                  <a:schemeClr val="bg1"/>
                </a:solidFill>
              </a:rPr>
              <a:t>Fichier des Écritures Comptables </a:t>
            </a:r>
          </a:p>
          <a:p>
            <a:pPr algn="r" eaLnBrk="1" hangingPunct="1">
              <a:defRPr/>
            </a:pPr>
            <a:r>
              <a:rPr lang="fr-FR" sz="2400" b="1" dirty="0" smtClean="0">
                <a:solidFill>
                  <a:schemeClr val="bg1"/>
                </a:solidFill>
              </a:rPr>
              <a:t>présentation </a:t>
            </a:r>
            <a:r>
              <a:rPr lang="fr-FR" sz="2400" b="1" dirty="0">
                <a:solidFill>
                  <a:schemeClr val="bg1"/>
                </a:solidFill>
              </a:rPr>
              <a:t>obligatoire aux </a:t>
            </a:r>
            <a:r>
              <a:rPr lang="fr-FR" sz="2400" b="1" dirty="0" smtClean="0">
                <a:solidFill>
                  <a:schemeClr val="bg1"/>
                </a:solidFill>
              </a:rPr>
              <a:t>vérificateurs</a:t>
            </a:r>
            <a:endParaRPr lang="fr-FR"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idx="4294967295"/>
            <p:custDataLst>
              <p:tags r:id="rId1"/>
            </p:custDataLst>
          </p:nvPr>
        </p:nvSpPr>
        <p:spPr>
          <a:xfrm>
            <a:off x="457200" y="1484313"/>
            <a:ext cx="8686800" cy="944562"/>
          </a:xfrm>
        </p:spPr>
        <p:txBody>
          <a:bodyPr/>
          <a:lstStyle/>
          <a:p>
            <a:pPr algn="l" eaLnBrk="1" hangingPunct="1"/>
            <a:r>
              <a:rPr lang="fr-FR" sz="2600" b="1" smtClean="0">
                <a:solidFill>
                  <a:schemeClr val="bg1"/>
                </a:solidFill>
                <a:latin typeface="Myriad Condensed Web"/>
              </a:rPr>
              <a:t>1. OBJECTIFS DE L’ADMINISTRATION</a:t>
            </a:r>
            <a:br>
              <a:rPr lang="fr-FR" sz="2600" b="1" smtClean="0">
                <a:solidFill>
                  <a:schemeClr val="bg1"/>
                </a:solidFill>
                <a:latin typeface="Myriad Condensed Web"/>
              </a:rPr>
            </a:br>
            <a:r>
              <a:rPr lang="fr-FR" sz="2600" b="1" smtClean="0">
                <a:solidFill>
                  <a:schemeClr val="bg1"/>
                </a:solidFill>
                <a:latin typeface="Myriad Condensed Web"/>
              </a:rPr>
              <a:t>								</a:t>
            </a:r>
            <a:r>
              <a:rPr lang="fr-FR" sz="2400" b="1" i="1" smtClean="0">
                <a:solidFill>
                  <a:schemeClr val="bg1"/>
                </a:solidFill>
                <a:latin typeface="Myriad Condensed Web"/>
              </a:rPr>
              <a:t>l’e-audit</a:t>
            </a:r>
          </a:p>
        </p:txBody>
      </p:sp>
      <p:sp>
        <p:nvSpPr>
          <p:cNvPr id="37890" name="Rectangle 3"/>
          <p:cNvSpPr txBox="1">
            <a:spLocks noChangeArrowheads="1"/>
          </p:cNvSpPr>
          <p:nvPr>
            <p:custDataLst>
              <p:tags r:id="rId2"/>
            </p:custDataLst>
          </p:nvPr>
        </p:nvSpPr>
        <p:spPr bwMode="auto">
          <a:xfrm>
            <a:off x="241300" y="26670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6" name="Rectangle 3"/>
          <p:cNvSpPr txBox="1">
            <a:spLocks noChangeArrowheads="1"/>
          </p:cNvSpPr>
          <p:nvPr>
            <p:custDataLst>
              <p:tags r:id="rId3"/>
            </p:custDataLst>
          </p:nvPr>
        </p:nvSpPr>
        <p:spPr>
          <a:xfrm>
            <a:off x="76200" y="2438400"/>
            <a:ext cx="9067800" cy="44196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lvl="1" algn="just" eaLnBrk="1" hangingPunct="1">
              <a:spcBef>
                <a:spcPts val="600"/>
              </a:spcBef>
              <a:spcAft>
                <a:spcPts val="600"/>
              </a:spcAft>
              <a:buClr>
                <a:srgbClr val="C00000"/>
              </a:buClr>
              <a:buFont typeface="Wingdings" panose="05000000000000000000" pitchFamily="2" charset="2"/>
              <a:buChar char="Ø"/>
              <a:defRPr/>
            </a:pPr>
            <a:r>
              <a:rPr lang="fr-FR" sz="1800" b="1" kern="0" cap="small" dirty="0" smtClean="0">
                <a:solidFill>
                  <a:srgbClr val="C00000"/>
                </a:solidFill>
                <a:cs typeface="Arial" panose="020B0604020202020204" pitchFamily="34" charset="0"/>
              </a:rPr>
              <a:t>Cette approche s’inscrit dans le cadre plus large de la norme SAF-T V2 définie dans le cadre de l’OCDE</a:t>
            </a:r>
            <a:endParaRPr lang="fr-FR" sz="1600" kern="0" dirty="0" smtClean="0">
              <a:solidFill>
                <a:srgbClr val="C00000"/>
              </a:solidFill>
              <a:cs typeface="Arial" panose="020B0604020202020204" pitchFamily="34" charset="0"/>
            </a:endParaRPr>
          </a:p>
          <a:p>
            <a:pPr lvl="2" algn="just" eaLnBrk="1" hangingPunct="1">
              <a:spcBef>
                <a:spcPts val="600"/>
              </a:spcBef>
              <a:spcAft>
                <a:spcPts val="0"/>
              </a:spcAft>
              <a:buFont typeface="Wingdings" panose="05000000000000000000" pitchFamily="2" charset="2"/>
              <a:buChar char="§"/>
              <a:defRPr/>
            </a:pPr>
            <a:r>
              <a:rPr lang="fr-FR" sz="1600" kern="0" dirty="0" smtClean="0">
                <a:cs typeface="Arial" panose="020B0604020202020204" pitchFamily="34" charset="0"/>
              </a:rPr>
              <a:t>qui définit un standard de fichier d’extraction en format indépendant des logiciels comptables ou des ERP, </a:t>
            </a:r>
          </a:p>
          <a:p>
            <a:pPr lvl="2" algn="just" eaLnBrk="1" hangingPunct="1">
              <a:spcBef>
                <a:spcPts val="600"/>
              </a:spcBef>
              <a:spcAft>
                <a:spcPts val="0"/>
              </a:spcAft>
              <a:buFont typeface="Wingdings" panose="05000000000000000000" pitchFamily="2" charset="2"/>
              <a:buChar char="§"/>
              <a:defRPr/>
            </a:pPr>
            <a:r>
              <a:rPr lang="fr-FR" sz="1600" kern="0" dirty="0" smtClean="0">
                <a:cs typeface="Arial" panose="020B0604020202020204" pitchFamily="34" charset="0"/>
              </a:rPr>
              <a:t>qui dépasse </a:t>
            </a:r>
            <a:r>
              <a:rPr lang="fr-FR" sz="1600" kern="0" dirty="0">
                <a:cs typeface="Arial" panose="020B0604020202020204" pitchFamily="34" charset="0"/>
              </a:rPr>
              <a:t>le simple périmètre des écritures comptables et comprend aussi des informations (près de 1000 champs) sur : </a:t>
            </a:r>
          </a:p>
          <a:p>
            <a:pPr lvl="3" algn="just" eaLnBrk="1" hangingPunct="1">
              <a:spcBef>
                <a:spcPts val="0"/>
              </a:spcBef>
              <a:spcAft>
                <a:spcPts val="0"/>
              </a:spcAft>
              <a:buFont typeface="Wingdings" panose="05000000000000000000" pitchFamily="2" charset="2"/>
              <a:buChar char="§"/>
              <a:defRPr/>
            </a:pPr>
            <a:r>
              <a:rPr lang="fr-FR" sz="1200" kern="0" dirty="0">
                <a:cs typeface="Arial" panose="020B0604020202020204" pitchFamily="34" charset="0"/>
              </a:rPr>
              <a:t>les produits ou prestations</a:t>
            </a:r>
          </a:p>
          <a:p>
            <a:pPr lvl="3" algn="just" eaLnBrk="1" hangingPunct="1">
              <a:spcBef>
                <a:spcPts val="0"/>
              </a:spcBef>
              <a:spcAft>
                <a:spcPts val="0"/>
              </a:spcAft>
              <a:buFont typeface="Wingdings" panose="05000000000000000000" pitchFamily="2" charset="2"/>
              <a:buChar char="§"/>
              <a:defRPr/>
            </a:pPr>
            <a:r>
              <a:rPr lang="fr-FR" sz="1200" kern="0" dirty="0">
                <a:cs typeface="Arial" panose="020B0604020202020204" pitchFamily="34" charset="0"/>
              </a:rPr>
              <a:t>la facturation</a:t>
            </a:r>
          </a:p>
          <a:p>
            <a:pPr lvl="3" algn="just" eaLnBrk="1" hangingPunct="1">
              <a:spcBef>
                <a:spcPts val="0"/>
              </a:spcBef>
              <a:spcAft>
                <a:spcPts val="0"/>
              </a:spcAft>
              <a:buFont typeface="Wingdings" panose="05000000000000000000" pitchFamily="2" charset="2"/>
              <a:buChar char="§"/>
              <a:defRPr/>
            </a:pPr>
            <a:r>
              <a:rPr lang="fr-FR" sz="1200" kern="0" dirty="0">
                <a:cs typeface="Arial" panose="020B0604020202020204" pitchFamily="34" charset="0"/>
              </a:rPr>
              <a:t>les clients et </a:t>
            </a:r>
            <a:r>
              <a:rPr lang="fr-FR" sz="1200" kern="0" dirty="0" smtClean="0">
                <a:cs typeface="Arial" panose="020B0604020202020204" pitchFamily="34" charset="0"/>
              </a:rPr>
              <a:t>les </a:t>
            </a:r>
            <a:r>
              <a:rPr lang="fr-FR" sz="1200" kern="0" dirty="0">
                <a:cs typeface="Arial" panose="020B0604020202020204" pitchFamily="34" charset="0"/>
              </a:rPr>
              <a:t>fournisseurs</a:t>
            </a:r>
          </a:p>
          <a:p>
            <a:pPr lvl="3" algn="just" eaLnBrk="1" hangingPunct="1">
              <a:spcBef>
                <a:spcPts val="0"/>
              </a:spcBef>
              <a:spcAft>
                <a:spcPts val="0"/>
              </a:spcAft>
              <a:buFont typeface="Wingdings" panose="05000000000000000000" pitchFamily="2" charset="2"/>
              <a:buChar char="§"/>
              <a:defRPr/>
            </a:pPr>
            <a:r>
              <a:rPr lang="fr-FR" sz="1200" kern="0" dirty="0">
                <a:cs typeface="Arial" panose="020B0604020202020204" pitchFamily="34" charset="0"/>
              </a:rPr>
              <a:t>les mouvements de stocks</a:t>
            </a:r>
          </a:p>
          <a:p>
            <a:pPr lvl="3" algn="just" eaLnBrk="1" hangingPunct="1">
              <a:spcBef>
                <a:spcPts val="0"/>
              </a:spcBef>
              <a:spcAft>
                <a:spcPts val="0"/>
              </a:spcAft>
              <a:buFont typeface="Wingdings" panose="05000000000000000000" pitchFamily="2" charset="2"/>
              <a:buChar char="§"/>
              <a:defRPr/>
            </a:pPr>
            <a:r>
              <a:rPr lang="fr-FR" sz="1200" kern="0" dirty="0">
                <a:cs typeface="Arial" panose="020B0604020202020204" pitchFamily="34" charset="0"/>
              </a:rPr>
              <a:t>les taxes</a:t>
            </a:r>
          </a:p>
          <a:p>
            <a:pPr lvl="1" algn="just" eaLnBrk="1" hangingPunct="1">
              <a:spcBef>
                <a:spcPts val="600"/>
              </a:spcBef>
              <a:spcAft>
                <a:spcPts val="600"/>
              </a:spcAft>
              <a:buFont typeface="Wingdings" panose="05000000000000000000" pitchFamily="2" charset="2"/>
              <a:buChar char="Ø"/>
              <a:defRPr/>
            </a:pPr>
            <a:r>
              <a:rPr lang="fr-FR" sz="1800" b="1" kern="0" cap="small" dirty="0" smtClean="0">
                <a:solidFill>
                  <a:srgbClr val="C00000"/>
                </a:solidFill>
                <a:cs typeface="Arial" panose="020B0604020202020204" pitchFamily="34" charset="0"/>
              </a:rPr>
              <a:t>Le SAF-T</a:t>
            </a:r>
            <a:endParaRPr lang="fr-FR" sz="1800" b="1" kern="0" cap="small" dirty="0">
              <a:solidFill>
                <a:srgbClr val="C00000"/>
              </a:solidFill>
              <a:cs typeface="Arial" panose="020B0604020202020204" pitchFamily="34" charset="0"/>
            </a:endParaRPr>
          </a:p>
          <a:p>
            <a:pPr lvl="2" algn="just" eaLnBrk="1" hangingPunct="1">
              <a:spcBef>
                <a:spcPts val="0"/>
              </a:spcBef>
              <a:spcAft>
                <a:spcPts val="0"/>
              </a:spcAft>
              <a:buFont typeface="Wingdings" panose="05000000000000000000" pitchFamily="2" charset="2"/>
              <a:buChar char="§"/>
              <a:defRPr/>
            </a:pPr>
            <a:r>
              <a:rPr lang="fr-FR" sz="1600" kern="0" dirty="0" smtClean="0">
                <a:cs typeface="Arial" panose="020B0604020202020204" pitchFamily="34" charset="0"/>
              </a:rPr>
              <a:t>vise à </a:t>
            </a:r>
            <a:r>
              <a:rPr lang="fr-FR" sz="1600" kern="0" dirty="0">
                <a:cs typeface="Arial" panose="020B0604020202020204" pitchFamily="34" charset="0"/>
              </a:rPr>
              <a:t>faciliter l’audit fiscal informatisé,</a:t>
            </a:r>
          </a:p>
          <a:p>
            <a:pPr lvl="2" algn="just" eaLnBrk="1" hangingPunct="1">
              <a:spcBef>
                <a:spcPts val="0"/>
              </a:spcBef>
              <a:spcAft>
                <a:spcPts val="0"/>
              </a:spcAft>
              <a:buFont typeface="Wingdings" panose="05000000000000000000" pitchFamily="2" charset="2"/>
              <a:buChar char="§"/>
              <a:defRPr/>
            </a:pPr>
            <a:r>
              <a:rPr lang="fr-FR" sz="1600" kern="0" dirty="0">
                <a:cs typeface="Arial" panose="020B0604020202020204" pitchFamily="34" charset="0"/>
              </a:rPr>
              <a:t>si possible à distance (e-audit) grâce à la télétransmission des fichiers</a:t>
            </a:r>
          </a:p>
          <a:p>
            <a:pPr marL="514350" lvl="1" indent="0" algn="just" eaLnBrk="1" hangingPunct="1">
              <a:spcBef>
                <a:spcPts val="600"/>
              </a:spcBef>
              <a:spcAft>
                <a:spcPts val="0"/>
              </a:spcAft>
              <a:buFontTx/>
              <a:buNone/>
              <a:defRPr/>
            </a:pPr>
            <a:r>
              <a:rPr lang="fr-FR" sz="1600" b="1" kern="0" cap="small" dirty="0" smtClean="0">
                <a:solidFill>
                  <a:srgbClr val="C00000"/>
                </a:solidFill>
                <a:cs typeface="Arial" panose="020B0604020202020204" pitchFamily="34" charset="0"/>
              </a:rPr>
              <a:t>…</a:t>
            </a:r>
            <a:r>
              <a:rPr lang="fr-FR" sz="1200" b="1" i="1" kern="0" cap="small" dirty="0" smtClean="0">
                <a:solidFill>
                  <a:srgbClr val="C00000"/>
                </a:solidFill>
                <a:cs typeface="Arial" panose="020B0604020202020204" pitchFamily="34" charset="0"/>
              </a:rPr>
              <a:t>à rapprocher du projet d’obligation de transmission des comptabilités analytiques </a:t>
            </a:r>
          </a:p>
          <a:p>
            <a:pPr marL="514350" lvl="1" indent="0" algn="just" eaLnBrk="1" hangingPunct="1">
              <a:spcBef>
                <a:spcPts val="0"/>
              </a:spcBef>
              <a:spcAft>
                <a:spcPts val="0"/>
              </a:spcAft>
              <a:buFontTx/>
              <a:buNone/>
              <a:defRPr/>
            </a:pPr>
            <a:r>
              <a:rPr lang="fr-FR" sz="1200" b="1" i="1" kern="0" cap="small" dirty="0" smtClean="0">
                <a:solidFill>
                  <a:srgbClr val="C00000"/>
                </a:solidFill>
                <a:cs typeface="Arial" panose="020B0604020202020204" pitchFamily="34" charset="0"/>
              </a:rPr>
              <a:t>pour les entreprises tenues d’établir un manuel des prix de transfert</a:t>
            </a:r>
          </a:p>
          <a:p>
            <a:pPr lvl="1" eaLnBrk="1" hangingPunct="1">
              <a:spcBef>
                <a:spcPts val="600"/>
              </a:spcBef>
              <a:spcAft>
                <a:spcPts val="600"/>
              </a:spcAft>
              <a:buFontTx/>
              <a:buNone/>
              <a:defRPr/>
            </a:pPr>
            <a:endParaRPr lang="pt-BR" sz="1200" kern="0" dirty="0" smtClean="0">
              <a:solidFill>
                <a:srgbClr val="FF0000"/>
              </a:solidFill>
              <a:cs typeface="Arial" panose="020B0604020202020204" pitchFamily="34" charset="0"/>
            </a:endParaRPr>
          </a:p>
          <a:p>
            <a:pPr lvl="1" eaLnBrk="1" hangingPunct="1">
              <a:spcBef>
                <a:spcPts val="600"/>
              </a:spcBef>
              <a:spcAft>
                <a:spcPts val="600"/>
              </a:spcAft>
              <a:buFontTx/>
              <a:buNone/>
              <a:defRPr/>
            </a:pPr>
            <a:r>
              <a:rPr lang="fr-FR" sz="1800" kern="0" dirty="0" smtClean="0">
                <a:cs typeface="Arial" panose="020B0604020202020204" pitchFamily="34" charset="0"/>
              </a:rPr>
              <a:t>  </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Rectangle 2"/>
          <p:cNvSpPr>
            <a:spLocks noGrp="1" noChangeArrowheads="1"/>
          </p:cNvSpPr>
          <p:nvPr>
            <p:ph type="title" idx="4294967295"/>
            <p:custDataLst>
              <p:tags r:id="rId1"/>
            </p:custDataLst>
          </p:nvPr>
        </p:nvSpPr>
        <p:spPr>
          <a:xfrm>
            <a:off x="457200" y="1493838"/>
            <a:ext cx="8458200" cy="944562"/>
          </a:xfrm>
        </p:spPr>
        <p:txBody>
          <a:bodyPr/>
          <a:lstStyle/>
          <a:p>
            <a:pPr algn="l" eaLnBrk="1" hangingPunct="1"/>
            <a:r>
              <a:rPr lang="fr-FR" sz="2600" b="1" smtClean="0">
                <a:solidFill>
                  <a:schemeClr val="bg1"/>
                </a:solidFill>
                <a:latin typeface="Myriad Condensed Web"/>
              </a:rPr>
              <a:t>CONTACTS</a:t>
            </a:r>
          </a:p>
        </p:txBody>
      </p:sp>
      <p:sp>
        <p:nvSpPr>
          <p:cNvPr id="148482" name="Rectangle 3"/>
          <p:cNvSpPr txBox="1">
            <a:spLocks noChangeArrowheads="1"/>
          </p:cNvSpPr>
          <p:nvPr>
            <p:custDataLst>
              <p:tags r:id="rId2"/>
            </p:custDataLst>
          </p:nvPr>
        </p:nvSpPr>
        <p:spPr bwMode="auto">
          <a:xfrm>
            <a:off x="201613" y="26670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148483" name="Text Box 5"/>
          <p:cNvSpPr txBox="1">
            <a:spLocks noChangeArrowheads="1"/>
          </p:cNvSpPr>
          <p:nvPr/>
        </p:nvSpPr>
        <p:spPr bwMode="auto">
          <a:xfrm>
            <a:off x="381000" y="2413000"/>
            <a:ext cx="8610600" cy="4246563"/>
          </a:xfrm>
          <a:prstGeom prst="rect">
            <a:avLst/>
          </a:prstGeom>
          <a:noFill/>
          <a:ln w="9525">
            <a:noFill/>
            <a:miter lim="800000"/>
            <a:headEnd/>
            <a:tailEnd/>
          </a:ln>
        </p:spPr>
        <p:txBody>
          <a:bodyPr>
            <a:spAutoFit/>
          </a:bodyPr>
          <a:lstStyle/>
          <a:p>
            <a:pPr algn="ctr"/>
            <a:endParaRPr lang="fr-FR" sz="2400" b="1"/>
          </a:p>
          <a:p>
            <a:pPr algn="ctr"/>
            <a:r>
              <a:rPr lang="fr-FR" sz="2400" b="1"/>
              <a:t>Jean-Luc AUSTIN</a:t>
            </a:r>
          </a:p>
          <a:p>
            <a:pPr algn="ctr"/>
            <a:r>
              <a:rPr lang="fr-FR" sz="2400">
                <a:hlinkClick r:id="rId5"/>
              </a:rPr>
              <a:t>jla@incivo.net</a:t>
            </a:r>
            <a:endParaRPr lang="fr-FR" sz="2400"/>
          </a:p>
          <a:p>
            <a:pPr algn="ctr"/>
            <a:r>
              <a:rPr lang="fr-FR" sz="2000"/>
              <a:t>+33 7 86 15 68 33</a:t>
            </a:r>
          </a:p>
          <a:p>
            <a:pPr algn="ctr"/>
            <a:endParaRPr lang="fr-FR" sz="2400" b="1" i="1"/>
          </a:p>
          <a:p>
            <a:pPr algn="ctr"/>
            <a:r>
              <a:rPr lang="fr-FR" sz="2400" b="1"/>
              <a:t>Marc LAMORT de GAIL</a:t>
            </a:r>
          </a:p>
          <a:p>
            <a:pPr algn="ctr"/>
            <a:r>
              <a:rPr lang="fr-FR" sz="2400">
                <a:hlinkClick r:id="rId6"/>
              </a:rPr>
              <a:t>mlg@incivo.net</a:t>
            </a:r>
            <a:endParaRPr lang="fr-FR" sz="2400"/>
          </a:p>
          <a:p>
            <a:pPr algn="ctr"/>
            <a:r>
              <a:rPr lang="fr-FR" sz="2000"/>
              <a:t>+ 33 6 76 89 72 14</a:t>
            </a:r>
          </a:p>
          <a:p>
            <a:pPr algn="ctr"/>
            <a:endParaRPr lang="fr-FR" sz="2400"/>
          </a:p>
          <a:p>
            <a:pPr algn="ctr"/>
            <a:endParaRPr lang="fr-FR" sz="1600" i="1"/>
          </a:p>
          <a:p>
            <a:pPr algn="ctr"/>
            <a:endParaRPr lang="fr-FR" sz="2400" b="1"/>
          </a:p>
          <a:p>
            <a:pPr algn="ctr"/>
            <a:endParaRPr lang="fr-FR" sz="1400"/>
          </a:p>
        </p:txBody>
      </p:sp>
      <p:pic>
        <p:nvPicPr>
          <p:cNvPr id="148484" name="Image 1"/>
          <p:cNvPicPr>
            <a:picLocks noChangeAspect="1"/>
          </p:cNvPicPr>
          <p:nvPr/>
        </p:nvPicPr>
        <p:blipFill>
          <a:blip r:embed="rId7"/>
          <a:srcRect/>
          <a:stretch>
            <a:fillRect/>
          </a:stretch>
        </p:blipFill>
        <p:spPr bwMode="auto">
          <a:xfrm>
            <a:off x="609600" y="6186488"/>
            <a:ext cx="1444625" cy="590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idx="4294967295"/>
            <p:custDataLst>
              <p:tags r:id="rId1"/>
            </p:custDataLst>
          </p:nvPr>
        </p:nvSpPr>
        <p:spPr>
          <a:xfrm>
            <a:off x="457200" y="1493838"/>
            <a:ext cx="8458200" cy="944562"/>
          </a:xfrm>
        </p:spPr>
        <p:txBody>
          <a:bodyPr/>
          <a:lstStyle/>
          <a:p>
            <a:pPr algn="l" eaLnBrk="1" hangingPunct="1"/>
            <a:r>
              <a:rPr lang="fr-FR" sz="2600" b="1" smtClean="0">
                <a:solidFill>
                  <a:schemeClr val="bg1"/>
                </a:solidFill>
                <a:latin typeface="Myriad Condensed Web"/>
              </a:rPr>
              <a:t>2. OBLIGATIONS DES CONTRIBUABLES</a:t>
            </a:r>
            <a:br>
              <a:rPr lang="fr-FR" sz="2600" b="1" smtClean="0">
                <a:solidFill>
                  <a:schemeClr val="bg1"/>
                </a:solidFill>
                <a:latin typeface="Myriad Condensed Web"/>
              </a:rPr>
            </a:br>
            <a:r>
              <a:rPr lang="fr-FR" sz="2600" b="1" smtClean="0">
                <a:solidFill>
                  <a:schemeClr val="bg1"/>
                </a:solidFill>
                <a:latin typeface="Myriad Condensed Web"/>
              </a:rPr>
              <a:t>							</a:t>
            </a:r>
            <a:r>
              <a:rPr lang="fr-FR" sz="2600" b="1" i="1" smtClean="0">
                <a:solidFill>
                  <a:schemeClr val="bg1"/>
                </a:solidFill>
                <a:latin typeface="Myriad Condensed Web"/>
              </a:rPr>
              <a:t>points clés</a:t>
            </a:r>
          </a:p>
        </p:txBody>
      </p:sp>
      <p:sp>
        <p:nvSpPr>
          <p:cNvPr id="39938" name="Rectangle 3"/>
          <p:cNvSpPr txBox="1">
            <a:spLocks noChangeArrowheads="1"/>
          </p:cNvSpPr>
          <p:nvPr>
            <p:custDataLst>
              <p:tags r:id="rId2"/>
            </p:custDataLst>
          </p:nvPr>
        </p:nvSpPr>
        <p:spPr bwMode="auto">
          <a:xfrm>
            <a:off x="241300" y="26670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6" name="Rectangle 3"/>
          <p:cNvSpPr txBox="1">
            <a:spLocks noChangeArrowheads="1"/>
          </p:cNvSpPr>
          <p:nvPr>
            <p:custDataLst>
              <p:tags r:id="rId3"/>
            </p:custDataLst>
          </p:nvPr>
        </p:nvSpPr>
        <p:spPr>
          <a:xfrm>
            <a:off x="598488" y="2667000"/>
            <a:ext cx="8175625" cy="3586163"/>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Tx/>
              <a:buNone/>
              <a:defRPr/>
            </a:pPr>
            <a:endParaRPr lang="fr-FR" sz="1400" b="1" kern="0" dirty="0" smtClean="0">
              <a:solidFill>
                <a:srgbClr val="FF0000"/>
              </a:solidFill>
            </a:endParaRPr>
          </a:p>
          <a:p>
            <a:pPr marL="457200" lvl="1" indent="0" algn="just" eaLnBrk="1" hangingPunct="1">
              <a:spcBef>
                <a:spcPts val="600"/>
              </a:spcBef>
              <a:spcAft>
                <a:spcPts val="600"/>
              </a:spcAft>
              <a:buFontTx/>
              <a:buNone/>
              <a:defRPr/>
            </a:pPr>
            <a:r>
              <a:rPr lang="fr-FR" sz="1800" kern="0" dirty="0" smtClean="0">
                <a:cs typeface="Arial" panose="020B0604020202020204" pitchFamily="34" charset="0"/>
              </a:rPr>
              <a:t>Tous les contribuables :</a:t>
            </a:r>
          </a:p>
          <a:p>
            <a:pPr lvl="1" algn="just" eaLnBrk="1" hangingPunct="1">
              <a:spcBef>
                <a:spcPts val="600"/>
              </a:spcBef>
              <a:spcAft>
                <a:spcPts val="600"/>
              </a:spcAft>
              <a:buFont typeface="Wingdings" panose="05000000000000000000" pitchFamily="2" charset="2"/>
              <a:buChar char="§"/>
              <a:defRPr/>
            </a:pPr>
            <a:r>
              <a:rPr lang="fr-FR" sz="1800" kern="0" dirty="0" smtClean="0">
                <a:cs typeface="Arial" panose="020B0604020202020204" pitchFamily="34" charset="0"/>
              </a:rPr>
              <a:t>soumis à une obligation de tenue de comptabilité,</a:t>
            </a:r>
          </a:p>
          <a:p>
            <a:pPr lvl="1" algn="just" eaLnBrk="1" hangingPunct="1">
              <a:spcBef>
                <a:spcPts val="600"/>
              </a:spcBef>
              <a:spcAft>
                <a:spcPts val="600"/>
              </a:spcAft>
              <a:buFont typeface="Wingdings" panose="05000000000000000000" pitchFamily="2" charset="2"/>
              <a:buChar char="§"/>
              <a:defRPr/>
            </a:pPr>
            <a:r>
              <a:rPr lang="fr-FR" sz="1800" kern="0" dirty="0" smtClean="0">
                <a:cs typeface="Arial" panose="020B0604020202020204" pitchFamily="34" charset="0"/>
              </a:rPr>
              <a:t>soumis à une obligation de présentation de documents comptables,</a:t>
            </a:r>
          </a:p>
          <a:p>
            <a:pPr lvl="1" algn="just" eaLnBrk="1" hangingPunct="1">
              <a:spcBef>
                <a:spcPts val="600"/>
              </a:spcBef>
              <a:spcAft>
                <a:spcPts val="600"/>
              </a:spcAft>
              <a:buFont typeface="Wingdings" panose="05000000000000000000" pitchFamily="2" charset="2"/>
              <a:buChar char="§"/>
              <a:defRPr/>
            </a:pPr>
            <a:r>
              <a:rPr lang="fr-FR" sz="1800" kern="0" dirty="0" smtClean="0">
                <a:cs typeface="Arial" panose="020B0604020202020204" pitchFamily="34" charset="0"/>
              </a:rPr>
              <a:t>qui tiennent leur comptabilité à l’aide de l’informatique,</a:t>
            </a:r>
          </a:p>
          <a:p>
            <a:pPr lvl="1" algn="just" eaLnBrk="1" hangingPunct="1">
              <a:spcBef>
                <a:spcPts val="600"/>
              </a:spcBef>
              <a:spcAft>
                <a:spcPts val="600"/>
              </a:spcAft>
              <a:buFont typeface="Wingdings" panose="05000000000000000000" pitchFamily="2" charset="2"/>
              <a:buChar char="Ø"/>
              <a:defRPr/>
            </a:pPr>
            <a:r>
              <a:rPr lang="fr-FR" sz="1800" b="1" kern="0" cap="small" dirty="0" smtClean="0">
                <a:solidFill>
                  <a:srgbClr val="C00000"/>
                </a:solidFill>
                <a:cs typeface="Arial" panose="020B0604020202020204" pitchFamily="34" charset="0"/>
              </a:rPr>
              <a:t>doivent présenter, sur réquisition de l’administration, l’ensemble de leurs écritures comptables sous forme de fichier unique, dénommé « Fichier des Ecritures Comptables ».</a:t>
            </a:r>
          </a:p>
          <a:p>
            <a:pPr lvl="1" eaLnBrk="1" hangingPunct="1">
              <a:spcBef>
                <a:spcPts val="600"/>
              </a:spcBef>
              <a:spcAft>
                <a:spcPts val="600"/>
              </a:spcAft>
              <a:buFontTx/>
              <a:buNone/>
              <a:defRPr/>
            </a:pPr>
            <a:endParaRPr lang="pt-BR" sz="1200" kern="0" dirty="0" smtClean="0">
              <a:solidFill>
                <a:srgbClr val="FF0000"/>
              </a:solidFill>
              <a:cs typeface="Arial" panose="020B0604020202020204" pitchFamily="34" charset="0"/>
            </a:endParaRPr>
          </a:p>
          <a:p>
            <a:pPr lvl="1" eaLnBrk="1" hangingPunct="1">
              <a:spcBef>
                <a:spcPts val="600"/>
              </a:spcBef>
              <a:spcAft>
                <a:spcPts val="600"/>
              </a:spcAft>
              <a:buFontTx/>
              <a:buNone/>
              <a:defRPr/>
            </a:pPr>
            <a:r>
              <a:rPr lang="fr-FR" sz="1800" kern="0" dirty="0" smtClean="0">
                <a:cs typeface="Arial" panose="020B0604020202020204" pitchFamily="34" charset="0"/>
              </a:rPr>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2. OBLIGATIONS DES CONTRIBUABLES</a:t>
            </a:r>
            <a:br>
              <a:rPr lang="fr-FR" sz="2600" b="1" smtClean="0">
                <a:solidFill>
                  <a:schemeClr val="bg1"/>
                </a:solidFill>
                <a:latin typeface="Myriad Condensed Web"/>
              </a:rPr>
            </a:br>
            <a:r>
              <a:rPr lang="fr-FR" sz="2600" b="1" smtClean="0">
                <a:solidFill>
                  <a:schemeClr val="bg1"/>
                </a:solidFill>
                <a:latin typeface="Myriad Condensed Web"/>
              </a:rPr>
              <a:t>						</a:t>
            </a:r>
            <a:r>
              <a:rPr lang="fr-FR" sz="2600" b="1" i="1" smtClean="0">
                <a:solidFill>
                  <a:schemeClr val="bg1"/>
                </a:solidFill>
                <a:latin typeface="Myriad Condensed Web"/>
              </a:rPr>
              <a:t>Contribuables visés</a:t>
            </a:r>
          </a:p>
        </p:txBody>
      </p:sp>
      <p:sp>
        <p:nvSpPr>
          <p:cNvPr id="41986" name="Rectangle 3"/>
          <p:cNvSpPr txBox="1">
            <a:spLocks noChangeArrowheads="1"/>
          </p:cNvSpPr>
          <p:nvPr>
            <p:custDataLst>
              <p:tags r:id="rId2"/>
            </p:custDataLst>
          </p:nvPr>
        </p:nvSpPr>
        <p:spPr bwMode="auto">
          <a:xfrm>
            <a:off x="241300" y="26670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41987" name="Rectangle 3"/>
          <p:cNvSpPr txBox="1">
            <a:spLocks noChangeArrowheads="1"/>
          </p:cNvSpPr>
          <p:nvPr>
            <p:custDataLst>
              <p:tags r:id="rId3"/>
            </p:custDataLst>
          </p:nvPr>
        </p:nvSpPr>
        <p:spPr bwMode="auto">
          <a:xfrm>
            <a:off x="482600" y="2362200"/>
            <a:ext cx="8175625" cy="3586163"/>
          </a:xfrm>
          <a:prstGeom prst="rect">
            <a:avLst/>
          </a:prstGeom>
          <a:noFill/>
          <a:ln w="9525">
            <a:noFill/>
            <a:miter lim="800000"/>
            <a:headEnd/>
            <a:tailEnd/>
          </a:ln>
        </p:spPr>
        <p:txBody>
          <a:bodyPr/>
          <a:lstStyle/>
          <a:p>
            <a:pPr marL="342900" indent="-342900">
              <a:spcBef>
                <a:spcPct val="20000"/>
              </a:spcBef>
            </a:pPr>
            <a:endParaRPr lang="fr-FR" sz="1400" b="1">
              <a:solidFill>
                <a:srgbClr val="FF0000"/>
              </a:solidFill>
            </a:endParaRPr>
          </a:p>
          <a:p>
            <a:pPr lvl="1" algn="just">
              <a:spcBef>
                <a:spcPts val="600"/>
              </a:spcBef>
              <a:spcAft>
                <a:spcPts val="600"/>
              </a:spcAft>
            </a:pPr>
            <a:r>
              <a:rPr lang="fr-FR"/>
              <a:t>Sont notamment concernées :</a:t>
            </a:r>
          </a:p>
          <a:p>
            <a:pPr lvl="1" algn="just">
              <a:spcBef>
                <a:spcPts val="600"/>
              </a:spcBef>
              <a:spcAft>
                <a:spcPts val="600"/>
              </a:spcAft>
              <a:buFont typeface="Wingdings" pitchFamily="2" charset="2"/>
              <a:buChar char="§"/>
            </a:pPr>
            <a:r>
              <a:rPr lang="fr-FR"/>
              <a:t> les entreprises industrielles et commerciales soumises à un régime réel d’imposition</a:t>
            </a:r>
          </a:p>
          <a:p>
            <a:pPr lvl="1" algn="just">
              <a:spcBef>
                <a:spcPts val="600"/>
              </a:spcBef>
              <a:spcAft>
                <a:spcPts val="600"/>
              </a:spcAft>
              <a:buFont typeface="Wingdings" pitchFamily="2" charset="2"/>
              <a:buChar char="§"/>
            </a:pPr>
            <a:r>
              <a:rPr lang="fr-FR"/>
              <a:t> les entreprises non commerciales soumises au régime de la déclaration contrôlée </a:t>
            </a:r>
          </a:p>
          <a:p>
            <a:pPr lvl="1" algn="just">
              <a:spcBef>
                <a:spcPts val="600"/>
              </a:spcBef>
              <a:spcAft>
                <a:spcPts val="600"/>
              </a:spcAft>
              <a:buFont typeface="Wingdings" pitchFamily="2" charset="2"/>
              <a:buChar char="§"/>
            </a:pPr>
            <a:r>
              <a:rPr lang="fr-FR"/>
              <a:t> les entreprises agricoles soumises au régime réel normal ou simplifié</a:t>
            </a:r>
          </a:p>
          <a:p>
            <a:pPr lvl="1">
              <a:spcBef>
                <a:spcPts val="600"/>
              </a:spcBef>
              <a:spcAft>
                <a:spcPts val="600"/>
              </a:spcAft>
            </a:pPr>
            <a:endParaRPr lang="pt-BR" sz="1200">
              <a:solidFill>
                <a:srgbClr val="FF0000"/>
              </a:solidFill>
            </a:endParaRPr>
          </a:p>
          <a:p>
            <a:pPr lvl="1">
              <a:spcBef>
                <a:spcPts val="600"/>
              </a:spcBef>
              <a:spcAft>
                <a:spcPts val="600"/>
              </a:spcAft>
            </a:pPr>
            <a:r>
              <a:rPr lang="fr-FR"/>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idx="4294967295"/>
            <p:custDataLst>
              <p:tags r:id="rId1"/>
            </p:custDataLst>
          </p:nvPr>
        </p:nvSpPr>
        <p:spPr>
          <a:xfrm>
            <a:off x="457200" y="1493838"/>
            <a:ext cx="8839200" cy="944562"/>
          </a:xfrm>
        </p:spPr>
        <p:txBody>
          <a:bodyPr/>
          <a:lstStyle/>
          <a:p>
            <a:pPr algn="l" eaLnBrk="1" hangingPunct="1"/>
            <a:r>
              <a:rPr lang="fr-FR" sz="2600" b="1" smtClean="0">
                <a:solidFill>
                  <a:schemeClr val="bg1"/>
                </a:solidFill>
                <a:latin typeface="Myriad Condensed Web"/>
              </a:rPr>
              <a:t>2. OBLIGATIONS DES CONTRIBUABLES</a:t>
            </a:r>
            <a:br>
              <a:rPr lang="fr-FR" sz="2600" b="1" smtClean="0">
                <a:solidFill>
                  <a:schemeClr val="bg1"/>
                </a:solidFill>
                <a:latin typeface="Myriad Condensed Web"/>
              </a:rPr>
            </a:br>
            <a:r>
              <a:rPr lang="fr-FR" sz="2600" b="1" smtClean="0">
                <a:solidFill>
                  <a:schemeClr val="bg1"/>
                </a:solidFill>
                <a:latin typeface="Myriad Condensed Web"/>
              </a:rPr>
              <a:t>					</a:t>
            </a:r>
            <a:r>
              <a:rPr lang="fr-FR" sz="2600" b="1" i="1" smtClean="0">
                <a:solidFill>
                  <a:schemeClr val="bg1"/>
                </a:solidFill>
                <a:latin typeface="Myriad Condensed Web"/>
              </a:rPr>
              <a:t>Contribuables exclus</a:t>
            </a:r>
          </a:p>
        </p:txBody>
      </p:sp>
      <p:sp>
        <p:nvSpPr>
          <p:cNvPr id="44034" name="Rectangle 3"/>
          <p:cNvSpPr txBox="1">
            <a:spLocks noChangeArrowheads="1"/>
          </p:cNvSpPr>
          <p:nvPr>
            <p:custDataLst>
              <p:tags r:id="rId2"/>
            </p:custDataLst>
          </p:nvPr>
        </p:nvSpPr>
        <p:spPr bwMode="auto">
          <a:xfrm>
            <a:off x="241300" y="2667000"/>
            <a:ext cx="8658225" cy="3586163"/>
          </a:xfrm>
          <a:prstGeom prst="rect">
            <a:avLst/>
          </a:prstGeom>
          <a:noFill/>
          <a:ln w="9525">
            <a:noFill/>
            <a:miter lim="800000"/>
            <a:headEnd/>
            <a:tailEnd/>
          </a:ln>
        </p:spPr>
        <p:txBody>
          <a:bodyPr/>
          <a:lstStyle/>
          <a:p>
            <a:pPr marL="342900" indent="-342900">
              <a:spcBef>
                <a:spcPct val="20000"/>
              </a:spcBef>
              <a:buFontTx/>
              <a:buChar char="•"/>
            </a:pPr>
            <a:endParaRPr lang="fr-FR" sz="2000" b="1">
              <a:solidFill>
                <a:srgbClr val="FF0000"/>
              </a:solidFill>
            </a:endParaRPr>
          </a:p>
        </p:txBody>
      </p:sp>
      <p:sp>
        <p:nvSpPr>
          <p:cNvPr id="44035" name="Rectangle 3"/>
          <p:cNvSpPr txBox="1">
            <a:spLocks noChangeArrowheads="1"/>
          </p:cNvSpPr>
          <p:nvPr>
            <p:custDataLst>
              <p:tags r:id="rId3"/>
            </p:custDataLst>
          </p:nvPr>
        </p:nvSpPr>
        <p:spPr bwMode="auto">
          <a:xfrm>
            <a:off x="482600" y="3048000"/>
            <a:ext cx="8175625" cy="3586163"/>
          </a:xfrm>
          <a:prstGeom prst="rect">
            <a:avLst/>
          </a:prstGeom>
          <a:noFill/>
          <a:ln w="9525">
            <a:noFill/>
            <a:miter lim="800000"/>
            <a:headEnd/>
            <a:tailEnd/>
          </a:ln>
        </p:spPr>
        <p:txBody>
          <a:bodyPr/>
          <a:lstStyle/>
          <a:p>
            <a:pPr marL="342900" indent="-342900">
              <a:spcBef>
                <a:spcPct val="20000"/>
              </a:spcBef>
            </a:pPr>
            <a:endParaRPr lang="fr-FR" sz="1400" b="1">
              <a:solidFill>
                <a:srgbClr val="FF0000"/>
              </a:solidFill>
            </a:endParaRPr>
          </a:p>
          <a:p>
            <a:pPr lvl="1" algn="just">
              <a:spcBef>
                <a:spcPts val="600"/>
              </a:spcBef>
              <a:spcAft>
                <a:spcPts val="600"/>
              </a:spcAft>
            </a:pPr>
            <a:r>
              <a:rPr lang="fr-FR" b="1"/>
              <a:t>Sont exclus </a:t>
            </a:r>
            <a:r>
              <a:rPr lang="fr-FR"/>
              <a:t>:</a:t>
            </a:r>
          </a:p>
          <a:p>
            <a:pPr lvl="1" algn="just">
              <a:spcBef>
                <a:spcPts val="600"/>
              </a:spcBef>
              <a:spcAft>
                <a:spcPts val="600"/>
              </a:spcAft>
              <a:buFont typeface="Wingdings" pitchFamily="2" charset="2"/>
              <a:buChar char="§"/>
            </a:pPr>
            <a:r>
              <a:rPr lang="fr-FR"/>
              <a:t> les contribuables tenant leur comptabilité manuellement,</a:t>
            </a:r>
          </a:p>
          <a:p>
            <a:pPr lvl="1" algn="just">
              <a:spcBef>
                <a:spcPts val="600"/>
              </a:spcBef>
              <a:spcAft>
                <a:spcPts val="600"/>
              </a:spcAft>
              <a:buFont typeface="Wingdings" pitchFamily="2" charset="2"/>
              <a:buChar char="§"/>
            </a:pPr>
            <a:r>
              <a:rPr lang="fr-FR"/>
              <a:t> les entreprises agricoles soumises au régime du forfait.</a:t>
            </a:r>
            <a:endParaRPr lang="pt-BR" sz="1200">
              <a:solidFill>
                <a:srgbClr val="FF0000"/>
              </a:solidFill>
            </a:endParaRPr>
          </a:p>
          <a:p>
            <a:pPr lvl="1">
              <a:spcBef>
                <a:spcPts val="600"/>
              </a:spcBef>
              <a:spcAft>
                <a:spcPts val="600"/>
              </a:spcAft>
            </a:pPr>
            <a:r>
              <a:rPr lang="fr-FR"/>
              <a:t>  </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3"/>
</p:tagLst>
</file>

<file path=ppt/tags/tag100.xml><?xml version="1.0" encoding="utf-8"?>
<p:tagLst xmlns:a="http://schemas.openxmlformats.org/drawingml/2006/main" xmlns:r="http://schemas.openxmlformats.org/officeDocument/2006/relationships" xmlns:p="http://schemas.openxmlformats.org/presentationml/2006/main">
  <p:tag name="NUM" val="2"/>
</p:tagLst>
</file>

<file path=ppt/tags/tag101.xml><?xml version="1.0" encoding="utf-8"?>
<p:tagLst xmlns:a="http://schemas.openxmlformats.org/drawingml/2006/main" xmlns:r="http://schemas.openxmlformats.org/officeDocument/2006/relationships" xmlns:p="http://schemas.openxmlformats.org/presentationml/2006/main">
  <p:tag name="NUM" val="1"/>
</p:tagLst>
</file>

<file path=ppt/tags/tag102.xml><?xml version="1.0" encoding="utf-8"?>
<p:tagLst xmlns:a="http://schemas.openxmlformats.org/drawingml/2006/main" xmlns:r="http://schemas.openxmlformats.org/officeDocument/2006/relationships" xmlns:p="http://schemas.openxmlformats.org/presentationml/2006/main">
  <p:tag name="NUM" val="3"/>
</p:tagLst>
</file>

<file path=ppt/tags/tag103.xml><?xml version="1.0" encoding="utf-8"?>
<p:tagLst xmlns:a="http://schemas.openxmlformats.org/drawingml/2006/main" xmlns:r="http://schemas.openxmlformats.org/officeDocument/2006/relationships" xmlns:p="http://schemas.openxmlformats.org/presentationml/2006/main">
  <p:tag name="NUM" val="2"/>
</p:tagLst>
</file>

<file path=ppt/tags/tag104.xml><?xml version="1.0" encoding="utf-8"?>
<p:tagLst xmlns:a="http://schemas.openxmlformats.org/drawingml/2006/main" xmlns:r="http://schemas.openxmlformats.org/officeDocument/2006/relationships" xmlns:p="http://schemas.openxmlformats.org/presentationml/2006/main">
  <p:tag name="NUM" val="1"/>
</p:tagLst>
</file>

<file path=ppt/tags/tag105.xml><?xml version="1.0" encoding="utf-8"?>
<p:tagLst xmlns:a="http://schemas.openxmlformats.org/drawingml/2006/main" xmlns:r="http://schemas.openxmlformats.org/officeDocument/2006/relationships" xmlns:p="http://schemas.openxmlformats.org/presentationml/2006/main">
  <p:tag name="NUM" val="3"/>
</p:tagLst>
</file>

<file path=ppt/tags/tag106.xml><?xml version="1.0" encoding="utf-8"?>
<p:tagLst xmlns:a="http://schemas.openxmlformats.org/drawingml/2006/main" xmlns:r="http://schemas.openxmlformats.org/officeDocument/2006/relationships" xmlns:p="http://schemas.openxmlformats.org/presentationml/2006/main">
  <p:tag name="NUM" val="2"/>
</p:tagLst>
</file>

<file path=ppt/tags/tag107.xml><?xml version="1.0" encoding="utf-8"?>
<p:tagLst xmlns:a="http://schemas.openxmlformats.org/drawingml/2006/main" xmlns:r="http://schemas.openxmlformats.org/officeDocument/2006/relationships" xmlns:p="http://schemas.openxmlformats.org/presentationml/2006/main">
  <p:tag name="NUM" val="1"/>
</p:tagLst>
</file>

<file path=ppt/tags/tag108.xml><?xml version="1.0" encoding="utf-8"?>
<p:tagLst xmlns:a="http://schemas.openxmlformats.org/drawingml/2006/main" xmlns:r="http://schemas.openxmlformats.org/officeDocument/2006/relationships" xmlns:p="http://schemas.openxmlformats.org/presentationml/2006/main">
  <p:tag name="NUM" val="3"/>
</p:tagLst>
</file>

<file path=ppt/tags/tag109.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2"/>
</p:tagLst>
</file>

<file path=ppt/tags/tag110.xml><?xml version="1.0" encoding="utf-8"?>
<p:tagLst xmlns:a="http://schemas.openxmlformats.org/drawingml/2006/main" xmlns:r="http://schemas.openxmlformats.org/officeDocument/2006/relationships" xmlns:p="http://schemas.openxmlformats.org/presentationml/2006/main">
  <p:tag name="NUM" val="1"/>
</p:tagLst>
</file>

<file path=ppt/tags/tag111.xml><?xml version="1.0" encoding="utf-8"?>
<p:tagLst xmlns:a="http://schemas.openxmlformats.org/drawingml/2006/main" xmlns:r="http://schemas.openxmlformats.org/officeDocument/2006/relationships" xmlns:p="http://schemas.openxmlformats.org/presentationml/2006/main">
  <p:tag name="NUM" val="3"/>
</p:tagLst>
</file>

<file path=ppt/tags/tag112.xml><?xml version="1.0" encoding="utf-8"?>
<p:tagLst xmlns:a="http://schemas.openxmlformats.org/drawingml/2006/main" xmlns:r="http://schemas.openxmlformats.org/officeDocument/2006/relationships" xmlns:p="http://schemas.openxmlformats.org/presentationml/2006/main">
  <p:tag name="NUM" val="2"/>
</p:tagLst>
</file>

<file path=ppt/tags/tag113.xml><?xml version="1.0" encoding="utf-8"?>
<p:tagLst xmlns:a="http://schemas.openxmlformats.org/drawingml/2006/main" xmlns:r="http://schemas.openxmlformats.org/officeDocument/2006/relationships" xmlns:p="http://schemas.openxmlformats.org/presentationml/2006/main">
  <p:tag name="NUM" val="1"/>
</p:tagLst>
</file>

<file path=ppt/tags/tag114.xml><?xml version="1.0" encoding="utf-8"?>
<p:tagLst xmlns:a="http://schemas.openxmlformats.org/drawingml/2006/main" xmlns:r="http://schemas.openxmlformats.org/officeDocument/2006/relationships" xmlns:p="http://schemas.openxmlformats.org/presentationml/2006/main">
  <p:tag name="NUM" val="3"/>
</p:tagLst>
</file>

<file path=ppt/tags/tag115.xml><?xml version="1.0" encoding="utf-8"?>
<p:tagLst xmlns:a="http://schemas.openxmlformats.org/drawingml/2006/main" xmlns:r="http://schemas.openxmlformats.org/officeDocument/2006/relationships" xmlns:p="http://schemas.openxmlformats.org/presentationml/2006/main">
  <p:tag name="NUM" val="2"/>
</p:tagLst>
</file>

<file path=ppt/tags/tag116.xml><?xml version="1.0" encoding="utf-8"?>
<p:tagLst xmlns:a="http://schemas.openxmlformats.org/drawingml/2006/main" xmlns:r="http://schemas.openxmlformats.org/officeDocument/2006/relationships" xmlns:p="http://schemas.openxmlformats.org/presentationml/2006/main">
  <p:tag name="NUM" val="1"/>
</p:tagLst>
</file>

<file path=ppt/tags/tag117.xml><?xml version="1.0" encoding="utf-8"?>
<p:tagLst xmlns:a="http://schemas.openxmlformats.org/drawingml/2006/main" xmlns:r="http://schemas.openxmlformats.org/officeDocument/2006/relationships" xmlns:p="http://schemas.openxmlformats.org/presentationml/2006/main">
  <p:tag name="NUM" val="3"/>
</p:tagLst>
</file>

<file path=ppt/tags/tag118.xml><?xml version="1.0" encoding="utf-8"?>
<p:tagLst xmlns:a="http://schemas.openxmlformats.org/drawingml/2006/main" xmlns:r="http://schemas.openxmlformats.org/officeDocument/2006/relationships" xmlns:p="http://schemas.openxmlformats.org/presentationml/2006/main">
  <p:tag name="NUM" val="2"/>
</p:tagLst>
</file>

<file path=ppt/tags/tag119.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20.xml><?xml version="1.0" encoding="utf-8"?>
<p:tagLst xmlns:a="http://schemas.openxmlformats.org/drawingml/2006/main" xmlns:r="http://schemas.openxmlformats.org/officeDocument/2006/relationships" xmlns:p="http://schemas.openxmlformats.org/presentationml/2006/main">
  <p:tag name="NUM" val="3"/>
</p:tagLst>
</file>

<file path=ppt/tags/tag121.xml><?xml version="1.0" encoding="utf-8"?>
<p:tagLst xmlns:a="http://schemas.openxmlformats.org/drawingml/2006/main" xmlns:r="http://schemas.openxmlformats.org/officeDocument/2006/relationships" xmlns:p="http://schemas.openxmlformats.org/presentationml/2006/main">
  <p:tag name="NUM" val="2"/>
</p:tagLst>
</file>

<file path=ppt/tags/tag122.xml><?xml version="1.0" encoding="utf-8"?>
<p:tagLst xmlns:a="http://schemas.openxmlformats.org/drawingml/2006/main" xmlns:r="http://schemas.openxmlformats.org/officeDocument/2006/relationships" xmlns:p="http://schemas.openxmlformats.org/presentationml/2006/main">
  <p:tag name="NUM" val="1"/>
</p:tagLst>
</file>

<file path=ppt/tags/tag123.xml><?xml version="1.0" encoding="utf-8"?>
<p:tagLst xmlns:a="http://schemas.openxmlformats.org/drawingml/2006/main" xmlns:r="http://schemas.openxmlformats.org/officeDocument/2006/relationships" xmlns:p="http://schemas.openxmlformats.org/presentationml/2006/main">
  <p:tag name="NUM" val="3"/>
</p:tagLst>
</file>

<file path=ppt/tags/tag124.xml><?xml version="1.0" encoding="utf-8"?>
<p:tagLst xmlns:a="http://schemas.openxmlformats.org/drawingml/2006/main" xmlns:r="http://schemas.openxmlformats.org/officeDocument/2006/relationships" xmlns:p="http://schemas.openxmlformats.org/presentationml/2006/main">
  <p:tag name="NUM" val="2"/>
</p:tagLst>
</file>

<file path=ppt/tags/tag125.xml><?xml version="1.0" encoding="utf-8"?>
<p:tagLst xmlns:a="http://schemas.openxmlformats.org/drawingml/2006/main" xmlns:r="http://schemas.openxmlformats.org/officeDocument/2006/relationships" xmlns:p="http://schemas.openxmlformats.org/presentationml/2006/main">
  <p:tag name="NUM" val="1"/>
</p:tagLst>
</file>

<file path=ppt/tags/tag126.xml><?xml version="1.0" encoding="utf-8"?>
<p:tagLst xmlns:a="http://schemas.openxmlformats.org/drawingml/2006/main" xmlns:r="http://schemas.openxmlformats.org/officeDocument/2006/relationships" xmlns:p="http://schemas.openxmlformats.org/presentationml/2006/main">
  <p:tag name="NUM" val="3"/>
</p:tagLst>
</file>

<file path=ppt/tags/tag127.xml><?xml version="1.0" encoding="utf-8"?>
<p:tagLst xmlns:a="http://schemas.openxmlformats.org/drawingml/2006/main" xmlns:r="http://schemas.openxmlformats.org/officeDocument/2006/relationships" xmlns:p="http://schemas.openxmlformats.org/presentationml/2006/main">
  <p:tag name="NUM" val="2"/>
</p:tagLst>
</file>

<file path=ppt/tags/tag128.xml><?xml version="1.0" encoding="utf-8"?>
<p:tagLst xmlns:a="http://schemas.openxmlformats.org/drawingml/2006/main" xmlns:r="http://schemas.openxmlformats.org/officeDocument/2006/relationships" xmlns:p="http://schemas.openxmlformats.org/presentationml/2006/main">
  <p:tag name="NUM" val="1"/>
</p:tagLst>
</file>

<file path=ppt/tags/tag129.xml><?xml version="1.0" encoding="utf-8"?>
<p:tagLst xmlns:a="http://schemas.openxmlformats.org/drawingml/2006/main" xmlns:r="http://schemas.openxmlformats.org/officeDocument/2006/relationships" xmlns:p="http://schemas.openxmlformats.org/presentationml/2006/main">
  <p:tag name="NUM" val="3"/>
</p:tagLst>
</file>

<file path=ppt/tags/tag13.xml><?xml version="1.0" encoding="utf-8"?>
<p:tagLst xmlns:a="http://schemas.openxmlformats.org/drawingml/2006/main" xmlns:r="http://schemas.openxmlformats.org/officeDocument/2006/relationships" xmlns:p="http://schemas.openxmlformats.org/presentationml/2006/main">
  <p:tag name="NUM" val="3"/>
</p:tagLst>
</file>

<file path=ppt/tags/tag130.xml><?xml version="1.0" encoding="utf-8"?>
<p:tagLst xmlns:a="http://schemas.openxmlformats.org/drawingml/2006/main" xmlns:r="http://schemas.openxmlformats.org/officeDocument/2006/relationships" xmlns:p="http://schemas.openxmlformats.org/presentationml/2006/main">
  <p:tag name="NUM" val="2"/>
</p:tagLst>
</file>

<file path=ppt/tags/tag131.xml><?xml version="1.0" encoding="utf-8"?>
<p:tagLst xmlns:a="http://schemas.openxmlformats.org/drawingml/2006/main" xmlns:r="http://schemas.openxmlformats.org/officeDocument/2006/relationships" xmlns:p="http://schemas.openxmlformats.org/presentationml/2006/main">
  <p:tag name="NUM" val="1"/>
</p:tagLst>
</file>

<file path=ppt/tags/tag132.xml><?xml version="1.0" encoding="utf-8"?>
<p:tagLst xmlns:a="http://schemas.openxmlformats.org/drawingml/2006/main" xmlns:r="http://schemas.openxmlformats.org/officeDocument/2006/relationships" xmlns:p="http://schemas.openxmlformats.org/presentationml/2006/main">
  <p:tag name="NUM" val="3"/>
</p:tagLst>
</file>

<file path=ppt/tags/tag133.xml><?xml version="1.0" encoding="utf-8"?>
<p:tagLst xmlns:a="http://schemas.openxmlformats.org/drawingml/2006/main" xmlns:r="http://schemas.openxmlformats.org/officeDocument/2006/relationships" xmlns:p="http://schemas.openxmlformats.org/presentationml/2006/main">
  <p:tag name="NUM" val="2"/>
</p:tagLst>
</file>

<file path=ppt/tags/tag134.xml><?xml version="1.0" encoding="utf-8"?>
<p:tagLst xmlns:a="http://schemas.openxmlformats.org/drawingml/2006/main" xmlns:r="http://schemas.openxmlformats.org/officeDocument/2006/relationships" xmlns:p="http://schemas.openxmlformats.org/presentationml/2006/main">
  <p:tag name="NUM" val="1"/>
</p:tagLst>
</file>

<file path=ppt/tags/tag135.xml><?xml version="1.0" encoding="utf-8"?>
<p:tagLst xmlns:a="http://schemas.openxmlformats.org/drawingml/2006/main" xmlns:r="http://schemas.openxmlformats.org/officeDocument/2006/relationships" xmlns:p="http://schemas.openxmlformats.org/presentationml/2006/main">
  <p:tag name="NUM" val="3"/>
</p:tagLst>
</file>

<file path=ppt/tags/tag136.xml><?xml version="1.0" encoding="utf-8"?>
<p:tagLst xmlns:a="http://schemas.openxmlformats.org/drawingml/2006/main" xmlns:r="http://schemas.openxmlformats.org/officeDocument/2006/relationships" xmlns:p="http://schemas.openxmlformats.org/presentationml/2006/main">
  <p:tag name="NUM" val="2"/>
</p:tagLst>
</file>

<file path=ppt/tags/tag137.xml><?xml version="1.0" encoding="utf-8"?>
<p:tagLst xmlns:a="http://schemas.openxmlformats.org/drawingml/2006/main" xmlns:r="http://schemas.openxmlformats.org/officeDocument/2006/relationships" xmlns:p="http://schemas.openxmlformats.org/presentationml/2006/main">
  <p:tag name="NUM" val="1"/>
</p:tagLst>
</file>

<file path=ppt/tags/tag138.xml><?xml version="1.0" encoding="utf-8"?>
<p:tagLst xmlns:a="http://schemas.openxmlformats.org/drawingml/2006/main" xmlns:r="http://schemas.openxmlformats.org/officeDocument/2006/relationships" xmlns:p="http://schemas.openxmlformats.org/presentationml/2006/main">
  <p:tag name="NUM" val="3"/>
</p:tagLst>
</file>

<file path=ppt/tags/tag139.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40.xml><?xml version="1.0" encoding="utf-8"?>
<p:tagLst xmlns:a="http://schemas.openxmlformats.org/drawingml/2006/main" xmlns:r="http://schemas.openxmlformats.org/officeDocument/2006/relationships" xmlns:p="http://schemas.openxmlformats.org/presentationml/2006/main">
  <p:tag name="NUM" val="3"/>
</p:tagLst>
</file>

<file path=ppt/tags/tag141.xml><?xml version="1.0" encoding="utf-8"?>
<p:tagLst xmlns:a="http://schemas.openxmlformats.org/drawingml/2006/main" xmlns:r="http://schemas.openxmlformats.org/officeDocument/2006/relationships" xmlns:p="http://schemas.openxmlformats.org/presentationml/2006/main">
  <p:tag name="NUM" val="2"/>
</p:tagLst>
</file>

<file path=ppt/tags/tag142.xml><?xml version="1.0" encoding="utf-8"?>
<p:tagLst xmlns:a="http://schemas.openxmlformats.org/drawingml/2006/main" xmlns:r="http://schemas.openxmlformats.org/officeDocument/2006/relationships" xmlns:p="http://schemas.openxmlformats.org/presentationml/2006/main">
  <p:tag name="NUM" val="1"/>
</p:tagLst>
</file>

<file path=ppt/tags/tag143.xml><?xml version="1.0" encoding="utf-8"?>
<p:tagLst xmlns:a="http://schemas.openxmlformats.org/drawingml/2006/main" xmlns:r="http://schemas.openxmlformats.org/officeDocument/2006/relationships" xmlns:p="http://schemas.openxmlformats.org/presentationml/2006/main">
  <p:tag name="NUM" val="3"/>
</p:tagLst>
</file>

<file path=ppt/tags/tag144.xml><?xml version="1.0" encoding="utf-8"?>
<p:tagLst xmlns:a="http://schemas.openxmlformats.org/drawingml/2006/main" xmlns:r="http://schemas.openxmlformats.org/officeDocument/2006/relationships" xmlns:p="http://schemas.openxmlformats.org/presentationml/2006/main">
  <p:tag name="NUM" val="2"/>
</p:tagLst>
</file>

<file path=ppt/tags/tag145.xml><?xml version="1.0" encoding="utf-8"?>
<p:tagLst xmlns:a="http://schemas.openxmlformats.org/drawingml/2006/main" xmlns:r="http://schemas.openxmlformats.org/officeDocument/2006/relationships" xmlns:p="http://schemas.openxmlformats.org/presentationml/2006/main">
  <p:tag name="NUM" val="1"/>
</p:tagLst>
</file>

<file path=ppt/tags/tag146.xml><?xml version="1.0" encoding="utf-8"?>
<p:tagLst xmlns:a="http://schemas.openxmlformats.org/drawingml/2006/main" xmlns:r="http://schemas.openxmlformats.org/officeDocument/2006/relationships" xmlns:p="http://schemas.openxmlformats.org/presentationml/2006/main">
  <p:tag name="NUM" val="3"/>
</p:tagLst>
</file>

<file path=ppt/tags/tag147.xml><?xml version="1.0" encoding="utf-8"?>
<p:tagLst xmlns:a="http://schemas.openxmlformats.org/drawingml/2006/main" xmlns:r="http://schemas.openxmlformats.org/officeDocument/2006/relationships" xmlns:p="http://schemas.openxmlformats.org/presentationml/2006/main">
  <p:tag name="NUM" val="2"/>
</p:tagLst>
</file>

<file path=ppt/tags/tag148.xml><?xml version="1.0" encoding="utf-8"?>
<p:tagLst xmlns:a="http://schemas.openxmlformats.org/drawingml/2006/main" xmlns:r="http://schemas.openxmlformats.org/officeDocument/2006/relationships" xmlns:p="http://schemas.openxmlformats.org/presentationml/2006/main">
  <p:tag name="NUM" val="1"/>
</p:tagLst>
</file>

<file path=ppt/tags/tag149.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50.xml><?xml version="1.0" encoding="utf-8"?>
<p:tagLst xmlns:a="http://schemas.openxmlformats.org/drawingml/2006/main" xmlns:r="http://schemas.openxmlformats.org/officeDocument/2006/relationships" xmlns:p="http://schemas.openxmlformats.org/presentationml/2006/main">
  <p:tag name="NUM" val="1"/>
</p:tagLst>
</file>

<file path=ppt/tags/tag151.xml><?xml version="1.0" encoding="utf-8"?>
<p:tagLst xmlns:a="http://schemas.openxmlformats.org/drawingml/2006/main" xmlns:r="http://schemas.openxmlformats.org/officeDocument/2006/relationships" xmlns:p="http://schemas.openxmlformats.org/presentationml/2006/main">
  <p:tag name="NUM" val="3"/>
</p:tagLst>
</file>

<file path=ppt/tags/tag152.xml><?xml version="1.0" encoding="utf-8"?>
<p:tagLst xmlns:a="http://schemas.openxmlformats.org/drawingml/2006/main" xmlns:r="http://schemas.openxmlformats.org/officeDocument/2006/relationships" xmlns:p="http://schemas.openxmlformats.org/presentationml/2006/main">
  <p:tag name="NUM" val="2"/>
</p:tagLst>
</file>

<file path=ppt/tags/tag153.xml><?xml version="1.0" encoding="utf-8"?>
<p:tagLst xmlns:a="http://schemas.openxmlformats.org/drawingml/2006/main" xmlns:r="http://schemas.openxmlformats.org/officeDocument/2006/relationships" xmlns:p="http://schemas.openxmlformats.org/presentationml/2006/main">
  <p:tag name="NUM" val="3"/>
</p:tagLst>
</file>

<file path=ppt/tags/tag154.xml><?xml version="1.0" encoding="utf-8"?>
<p:tagLst xmlns:a="http://schemas.openxmlformats.org/drawingml/2006/main" xmlns:r="http://schemas.openxmlformats.org/officeDocument/2006/relationships" xmlns:p="http://schemas.openxmlformats.org/presentationml/2006/main">
  <p:tag name="NUM" val="1"/>
</p:tagLst>
</file>

<file path=ppt/tags/tag155.xml><?xml version="1.0" encoding="utf-8"?>
<p:tagLst xmlns:a="http://schemas.openxmlformats.org/drawingml/2006/main" xmlns:r="http://schemas.openxmlformats.org/officeDocument/2006/relationships" xmlns:p="http://schemas.openxmlformats.org/presentationml/2006/main">
  <p:tag name="NUM" val="3"/>
</p:tagLst>
</file>

<file path=ppt/tags/tag16.xml><?xml version="1.0" encoding="utf-8"?>
<p:tagLst xmlns:a="http://schemas.openxmlformats.org/drawingml/2006/main" xmlns:r="http://schemas.openxmlformats.org/officeDocument/2006/relationships" xmlns:p="http://schemas.openxmlformats.org/presentationml/2006/main">
  <p:tag name="NUM" val="3"/>
</p:tagLst>
</file>

<file path=ppt/tags/tag17.xml><?xml version="1.0" encoding="utf-8"?>
<p:tagLst xmlns:a="http://schemas.openxmlformats.org/drawingml/2006/main" xmlns:r="http://schemas.openxmlformats.org/officeDocument/2006/relationships" xmlns:p="http://schemas.openxmlformats.org/presentationml/2006/main">
  <p:tag name="NUM" val="2"/>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3"/>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2"/>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3"/>
</p:tagLst>
</file>

<file path=ppt/tags/tag23.xml><?xml version="1.0" encoding="utf-8"?>
<p:tagLst xmlns:a="http://schemas.openxmlformats.org/drawingml/2006/main" xmlns:r="http://schemas.openxmlformats.org/officeDocument/2006/relationships" xmlns:p="http://schemas.openxmlformats.org/presentationml/2006/main">
  <p:tag name="NUM" val="2"/>
</p:tagLst>
</file>

<file path=ppt/tags/tag24.xml><?xml version="1.0" encoding="utf-8"?>
<p:tagLst xmlns:a="http://schemas.openxmlformats.org/drawingml/2006/main" xmlns:r="http://schemas.openxmlformats.org/officeDocument/2006/relationships" xmlns:p="http://schemas.openxmlformats.org/presentationml/2006/main">
  <p:tag name="NUM" val="1"/>
</p:tagLst>
</file>

<file path=ppt/tags/tag25.xml><?xml version="1.0" encoding="utf-8"?>
<p:tagLst xmlns:a="http://schemas.openxmlformats.org/drawingml/2006/main" xmlns:r="http://schemas.openxmlformats.org/officeDocument/2006/relationships" xmlns:p="http://schemas.openxmlformats.org/presentationml/2006/main">
  <p:tag name="NUM" val="3"/>
</p:tagLst>
</file>

<file path=ppt/tags/tag26.xml><?xml version="1.0" encoding="utf-8"?>
<p:tagLst xmlns:a="http://schemas.openxmlformats.org/drawingml/2006/main" xmlns:r="http://schemas.openxmlformats.org/officeDocument/2006/relationships" xmlns:p="http://schemas.openxmlformats.org/presentationml/2006/main">
  <p:tag name="NUM" val="2"/>
</p:tagLst>
</file>

<file path=ppt/tags/tag27.xml><?xml version="1.0" encoding="utf-8"?>
<p:tagLst xmlns:a="http://schemas.openxmlformats.org/drawingml/2006/main" xmlns:r="http://schemas.openxmlformats.org/officeDocument/2006/relationships" xmlns:p="http://schemas.openxmlformats.org/presentationml/2006/main">
  <p:tag name="NUM" val="1"/>
</p:tagLst>
</file>

<file path=ppt/tags/tag28.xml><?xml version="1.0" encoding="utf-8"?>
<p:tagLst xmlns:a="http://schemas.openxmlformats.org/drawingml/2006/main" xmlns:r="http://schemas.openxmlformats.org/officeDocument/2006/relationships" xmlns:p="http://schemas.openxmlformats.org/presentationml/2006/main">
  <p:tag name="NUM" val="3"/>
</p:tagLst>
</file>

<file path=ppt/tags/tag29.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30.xml><?xml version="1.0" encoding="utf-8"?>
<p:tagLst xmlns:a="http://schemas.openxmlformats.org/drawingml/2006/main" xmlns:r="http://schemas.openxmlformats.org/officeDocument/2006/relationships" xmlns:p="http://schemas.openxmlformats.org/presentationml/2006/main">
  <p:tag name="NUM" val="1"/>
</p:tagLst>
</file>

<file path=ppt/tags/tag31.xml><?xml version="1.0" encoding="utf-8"?>
<p:tagLst xmlns:a="http://schemas.openxmlformats.org/drawingml/2006/main" xmlns:r="http://schemas.openxmlformats.org/officeDocument/2006/relationships" xmlns:p="http://schemas.openxmlformats.org/presentationml/2006/main">
  <p:tag name="NUM" val="1"/>
</p:tagLst>
</file>

<file path=ppt/tags/tag32.xml><?xml version="1.0" encoding="utf-8"?>
<p:tagLst xmlns:a="http://schemas.openxmlformats.org/drawingml/2006/main" xmlns:r="http://schemas.openxmlformats.org/officeDocument/2006/relationships" xmlns:p="http://schemas.openxmlformats.org/presentationml/2006/main">
  <p:tag name="NUM" val="3"/>
</p:tagLst>
</file>

<file path=ppt/tags/tag33.xml><?xml version="1.0" encoding="utf-8"?>
<p:tagLst xmlns:a="http://schemas.openxmlformats.org/drawingml/2006/main" xmlns:r="http://schemas.openxmlformats.org/officeDocument/2006/relationships" xmlns:p="http://schemas.openxmlformats.org/presentationml/2006/main">
  <p:tag name="NUM" val="2"/>
</p:tagLst>
</file>

<file path=ppt/tags/tag34.xml><?xml version="1.0" encoding="utf-8"?>
<p:tagLst xmlns:a="http://schemas.openxmlformats.org/drawingml/2006/main" xmlns:r="http://schemas.openxmlformats.org/officeDocument/2006/relationships" xmlns:p="http://schemas.openxmlformats.org/presentationml/2006/main">
  <p:tag name="NUM" val="1"/>
</p:tagLst>
</file>

<file path=ppt/tags/tag35.xml><?xml version="1.0" encoding="utf-8"?>
<p:tagLst xmlns:a="http://schemas.openxmlformats.org/drawingml/2006/main" xmlns:r="http://schemas.openxmlformats.org/officeDocument/2006/relationships" xmlns:p="http://schemas.openxmlformats.org/presentationml/2006/main">
  <p:tag name="NUM" val="3"/>
</p:tagLst>
</file>

<file path=ppt/tags/tag36.xml><?xml version="1.0" encoding="utf-8"?>
<p:tagLst xmlns:a="http://schemas.openxmlformats.org/drawingml/2006/main" xmlns:r="http://schemas.openxmlformats.org/officeDocument/2006/relationships" xmlns:p="http://schemas.openxmlformats.org/presentationml/2006/main">
  <p:tag name="NUM" val="2"/>
</p:tagLst>
</file>

<file path=ppt/tags/tag37.xml><?xml version="1.0" encoding="utf-8"?>
<p:tagLst xmlns:a="http://schemas.openxmlformats.org/drawingml/2006/main" xmlns:r="http://schemas.openxmlformats.org/officeDocument/2006/relationships" xmlns:p="http://schemas.openxmlformats.org/presentationml/2006/main">
  <p:tag name="NUM" val="1"/>
</p:tagLst>
</file>

<file path=ppt/tags/tag38.xml><?xml version="1.0" encoding="utf-8"?>
<p:tagLst xmlns:a="http://schemas.openxmlformats.org/drawingml/2006/main" xmlns:r="http://schemas.openxmlformats.org/officeDocument/2006/relationships" xmlns:p="http://schemas.openxmlformats.org/presentationml/2006/main">
  <p:tag name="NUM" val="3"/>
</p:tagLst>
</file>

<file path=ppt/tags/tag39.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3"/>
</p:tagLst>
</file>

<file path=ppt/tags/tag40.xml><?xml version="1.0" encoding="utf-8"?>
<p:tagLst xmlns:a="http://schemas.openxmlformats.org/drawingml/2006/main" xmlns:r="http://schemas.openxmlformats.org/officeDocument/2006/relationships" xmlns:p="http://schemas.openxmlformats.org/presentationml/2006/main">
  <p:tag name="NUM" val="1"/>
</p:tagLst>
</file>

<file path=ppt/tags/tag41.xml><?xml version="1.0" encoding="utf-8"?>
<p:tagLst xmlns:a="http://schemas.openxmlformats.org/drawingml/2006/main" xmlns:r="http://schemas.openxmlformats.org/officeDocument/2006/relationships" xmlns:p="http://schemas.openxmlformats.org/presentationml/2006/main">
  <p:tag name="NUM" val="3"/>
</p:tagLst>
</file>

<file path=ppt/tags/tag42.xml><?xml version="1.0" encoding="utf-8"?>
<p:tagLst xmlns:a="http://schemas.openxmlformats.org/drawingml/2006/main" xmlns:r="http://schemas.openxmlformats.org/officeDocument/2006/relationships" xmlns:p="http://schemas.openxmlformats.org/presentationml/2006/main">
  <p:tag name="NUM" val="3"/>
</p:tagLst>
</file>

<file path=ppt/tags/tag43.xml><?xml version="1.0" encoding="utf-8"?>
<p:tagLst xmlns:a="http://schemas.openxmlformats.org/drawingml/2006/main" xmlns:r="http://schemas.openxmlformats.org/officeDocument/2006/relationships" xmlns:p="http://schemas.openxmlformats.org/presentationml/2006/main">
  <p:tag name="NUM" val="1"/>
</p:tagLst>
</file>

<file path=ppt/tags/tag44.xml><?xml version="1.0" encoding="utf-8"?>
<p:tagLst xmlns:a="http://schemas.openxmlformats.org/drawingml/2006/main" xmlns:r="http://schemas.openxmlformats.org/officeDocument/2006/relationships" xmlns:p="http://schemas.openxmlformats.org/presentationml/2006/main">
  <p:tag name="NUM" val="3"/>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1"/>
</p:tagLst>
</file>

<file path=ppt/tags/tag47.xml><?xml version="1.0" encoding="utf-8"?>
<p:tagLst xmlns:a="http://schemas.openxmlformats.org/drawingml/2006/main" xmlns:r="http://schemas.openxmlformats.org/officeDocument/2006/relationships" xmlns:p="http://schemas.openxmlformats.org/presentationml/2006/main">
  <p:tag name="NUM" val="3"/>
</p:tagLst>
</file>

<file path=ppt/tags/tag48.xml><?xml version="1.0" encoding="utf-8"?>
<p:tagLst xmlns:a="http://schemas.openxmlformats.org/drawingml/2006/main" xmlns:r="http://schemas.openxmlformats.org/officeDocument/2006/relationships" xmlns:p="http://schemas.openxmlformats.org/presentationml/2006/main">
  <p:tag name="NUM" val="2"/>
</p:tagLst>
</file>

<file path=ppt/tags/tag49.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50.xml><?xml version="1.0" encoding="utf-8"?>
<p:tagLst xmlns:a="http://schemas.openxmlformats.org/drawingml/2006/main" xmlns:r="http://schemas.openxmlformats.org/officeDocument/2006/relationships" xmlns:p="http://schemas.openxmlformats.org/presentationml/2006/main">
  <p:tag name="NUM" val="3"/>
</p:tagLst>
</file>

<file path=ppt/tags/tag51.xml><?xml version="1.0" encoding="utf-8"?>
<p:tagLst xmlns:a="http://schemas.openxmlformats.org/drawingml/2006/main" xmlns:r="http://schemas.openxmlformats.org/officeDocument/2006/relationships" xmlns:p="http://schemas.openxmlformats.org/presentationml/2006/main">
  <p:tag name="NUM" val="2"/>
</p:tagLst>
</file>

<file path=ppt/tags/tag52.xml><?xml version="1.0" encoding="utf-8"?>
<p:tagLst xmlns:a="http://schemas.openxmlformats.org/drawingml/2006/main" xmlns:r="http://schemas.openxmlformats.org/officeDocument/2006/relationships" xmlns:p="http://schemas.openxmlformats.org/presentationml/2006/main">
  <p:tag name="NUM" val="1"/>
</p:tagLst>
</file>

<file path=ppt/tags/tag53.xml><?xml version="1.0" encoding="utf-8"?>
<p:tagLst xmlns:a="http://schemas.openxmlformats.org/drawingml/2006/main" xmlns:r="http://schemas.openxmlformats.org/officeDocument/2006/relationships" xmlns:p="http://schemas.openxmlformats.org/presentationml/2006/main">
  <p:tag name="NUM" val="3"/>
</p:tagLst>
</file>

<file path=ppt/tags/tag54.xml><?xml version="1.0" encoding="utf-8"?>
<p:tagLst xmlns:a="http://schemas.openxmlformats.org/drawingml/2006/main" xmlns:r="http://schemas.openxmlformats.org/officeDocument/2006/relationships" xmlns:p="http://schemas.openxmlformats.org/presentationml/2006/main">
  <p:tag name="NUM" val="2"/>
</p:tagLst>
</file>

<file path=ppt/tags/tag55.xml><?xml version="1.0" encoding="utf-8"?>
<p:tagLst xmlns:a="http://schemas.openxmlformats.org/drawingml/2006/main" xmlns:r="http://schemas.openxmlformats.org/officeDocument/2006/relationships" xmlns:p="http://schemas.openxmlformats.org/presentationml/2006/main">
  <p:tag name="NUM" val="1"/>
</p:tagLst>
</file>

<file path=ppt/tags/tag56.xml><?xml version="1.0" encoding="utf-8"?>
<p:tagLst xmlns:a="http://schemas.openxmlformats.org/drawingml/2006/main" xmlns:r="http://schemas.openxmlformats.org/officeDocument/2006/relationships" xmlns:p="http://schemas.openxmlformats.org/presentationml/2006/main">
  <p:tag name="NUM" val="3"/>
</p:tagLst>
</file>

<file path=ppt/tags/tag57.xml><?xml version="1.0" encoding="utf-8"?>
<p:tagLst xmlns:a="http://schemas.openxmlformats.org/drawingml/2006/main" xmlns:r="http://schemas.openxmlformats.org/officeDocument/2006/relationships" xmlns:p="http://schemas.openxmlformats.org/presentationml/2006/main">
  <p:tag name="NUM" val="2"/>
</p:tagLst>
</file>

<file path=ppt/tags/tag58.xml><?xml version="1.0" encoding="utf-8"?>
<p:tagLst xmlns:a="http://schemas.openxmlformats.org/drawingml/2006/main" xmlns:r="http://schemas.openxmlformats.org/officeDocument/2006/relationships" xmlns:p="http://schemas.openxmlformats.org/presentationml/2006/main">
  <p:tag name="NUM" val="1"/>
</p:tagLst>
</file>

<file path=ppt/tags/tag59.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60.xml><?xml version="1.0" encoding="utf-8"?>
<p:tagLst xmlns:a="http://schemas.openxmlformats.org/drawingml/2006/main" xmlns:r="http://schemas.openxmlformats.org/officeDocument/2006/relationships" xmlns:p="http://schemas.openxmlformats.org/presentationml/2006/main">
  <p:tag name="NUM" val="1"/>
</p:tagLst>
</file>

<file path=ppt/tags/tag61.xml><?xml version="1.0" encoding="utf-8"?>
<p:tagLst xmlns:a="http://schemas.openxmlformats.org/drawingml/2006/main" xmlns:r="http://schemas.openxmlformats.org/officeDocument/2006/relationships" xmlns:p="http://schemas.openxmlformats.org/presentationml/2006/main">
  <p:tag name="NUM" val="1"/>
</p:tagLst>
</file>

<file path=ppt/tags/tag62.xml><?xml version="1.0" encoding="utf-8"?>
<p:tagLst xmlns:a="http://schemas.openxmlformats.org/drawingml/2006/main" xmlns:r="http://schemas.openxmlformats.org/officeDocument/2006/relationships" xmlns:p="http://schemas.openxmlformats.org/presentationml/2006/main">
  <p:tag name="NUM" val="3"/>
</p:tagLst>
</file>

<file path=ppt/tags/tag63.xml><?xml version="1.0" encoding="utf-8"?>
<p:tagLst xmlns:a="http://schemas.openxmlformats.org/drawingml/2006/main" xmlns:r="http://schemas.openxmlformats.org/officeDocument/2006/relationships" xmlns:p="http://schemas.openxmlformats.org/presentationml/2006/main">
  <p:tag name="NUM" val="2"/>
</p:tagLst>
</file>

<file path=ppt/tags/tag64.xml><?xml version="1.0" encoding="utf-8"?>
<p:tagLst xmlns:a="http://schemas.openxmlformats.org/drawingml/2006/main" xmlns:r="http://schemas.openxmlformats.org/officeDocument/2006/relationships" xmlns:p="http://schemas.openxmlformats.org/presentationml/2006/main">
  <p:tag name="NUM" val="1"/>
</p:tagLst>
</file>

<file path=ppt/tags/tag65.xml><?xml version="1.0" encoding="utf-8"?>
<p:tagLst xmlns:a="http://schemas.openxmlformats.org/drawingml/2006/main" xmlns:r="http://schemas.openxmlformats.org/officeDocument/2006/relationships" xmlns:p="http://schemas.openxmlformats.org/presentationml/2006/main">
  <p:tag name="NUM" val="3"/>
</p:tagLst>
</file>

<file path=ppt/tags/tag66.xml><?xml version="1.0" encoding="utf-8"?>
<p:tagLst xmlns:a="http://schemas.openxmlformats.org/drawingml/2006/main" xmlns:r="http://schemas.openxmlformats.org/officeDocument/2006/relationships" xmlns:p="http://schemas.openxmlformats.org/presentationml/2006/main">
  <p:tag name="NUM" val="2"/>
</p:tagLst>
</file>

<file path=ppt/tags/tag67.xml><?xml version="1.0" encoding="utf-8"?>
<p:tagLst xmlns:a="http://schemas.openxmlformats.org/drawingml/2006/main" xmlns:r="http://schemas.openxmlformats.org/officeDocument/2006/relationships" xmlns:p="http://schemas.openxmlformats.org/presentationml/2006/main">
  <p:tag name="NUM" val="1"/>
</p:tagLst>
</file>

<file path=ppt/tags/tag68.xml><?xml version="1.0" encoding="utf-8"?>
<p:tagLst xmlns:a="http://schemas.openxmlformats.org/drawingml/2006/main" xmlns:r="http://schemas.openxmlformats.org/officeDocument/2006/relationships" xmlns:p="http://schemas.openxmlformats.org/presentationml/2006/main">
  <p:tag name="NUM" val="3"/>
</p:tagLst>
</file>

<file path=ppt/tags/tag69.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70.xml><?xml version="1.0" encoding="utf-8"?>
<p:tagLst xmlns:a="http://schemas.openxmlformats.org/drawingml/2006/main" xmlns:r="http://schemas.openxmlformats.org/officeDocument/2006/relationships" xmlns:p="http://schemas.openxmlformats.org/presentationml/2006/main">
  <p:tag name="NUM" val="1"/>
</p:tagLst>
</file>

<file path=ppt/tags/tag71.xml><?xml version="1.0" encoding="utf-8"?>
<p:tagLst xmlns:a="http://schemas.openxmlformats.org/drawingml/2006/main" xmlns:r="http://schemas.openxmlformats.org/officeDocument/2006/relationships" xmlns:p="http://schemas.openxmlformats.org/presentationml/2006/main">
  <p:tag name="NUM" val="3"/>
</p:tagLst>
</file>

<file path=ppt/tags/tag72.xml><?xml version="1.0" encoding="utf-8"?>
<p:tagLst xmlns:a="http://schemas.openxmlformats.org/drawingml/2006/main" xmlns:r="http://schemas.openxmlformats.org/officeDocument/2006/relationships" xmlns:p="http://schemas.openxmlformats.org/presentationml/2006/main">
  <p:tag name="NUM" val="2"/>
</p:tagLst>
</file>

<file path=ppt/tags/tag73.xml><?xml version="1.0" encoding="utf-8"?>
<p:tagLst xmlns:a="http://schemas.openxmlformats.org/drawingml/2006/main" xmlns:r="http://schemas.openxmlformats.org/officeDocument/2006/relationships" xmlns:p="http://schemas.openxmlformats.org/presentationml/2006/main">
  <p:tag name="NUM" val="1"/>
</p:tagLst>
</file>

<file path=ppt/tags/tag74.xml><?xml version="1.0" encoding="utf-8"?>
<p:tagLst xmlns:a="http://schemas.openxmlformats.org/drawingml/2006/main" xmlns:r="http://schemas.openxmlformats.org/officeDocument/2006/relationships" xmlns:p="http://schemas.openxmlformats.org/presentationml/2006/main">
  <p:tag name="NUM" val="3"/>
</p:tagLst>
</file>

<file path=ppt/tags/tag75.xml><?xml version="1.0" encoding="utf-8"?>
<p:tagLst xmlns:a="http://schemas.openxmlformats.org/drawingml/2006/main" xmlns:r="http://schemas.openxmlformats.org/officeDocument/2006/relationships" xmlns:p="http://schemas.openxmlformats.org/presentationml/2006/main">
  <p:tag name="NUM" val="2"/>
</p:tagLst>
</file>

<file path=ppt/tags/tag76.xml><?xml version="1.0" encoding="utf-8"?>
<p:tagLst xmlns:a="http://schemas.openxmlformats.org/drawingml/2006/main" xmlns:r="http://schemas.openxmlformats.org/officeDocument/2006/relationships" xmlns:p="http://schemas.openxmlformats.org/presentationml/2006/main">
  <p:tag name="NUM" val="1"/>
</p:tagLst>
</file>

<file path=ppt/tags/tag77.xml><?xml version="1.0" encoding="utf-8"?>
<p:tagLst xmlns:a="http://schemas.openxmlformats.org/drawingml/2006/main" xmlns:r="http://schemas.openxmlformats.org/officeDocument/2006/relationships" xmlns:p="http://schemas.openxmlformats.org/presentationml/2006/main">
  <p:tag name="NUM" val="3"/>
</p:tagLst>
</file>

<file path=ppt/tags/tag78.xml><?xml version="1.0" encoding="utf-8"?>
<p:tagLst xmlns:a="http://schemas.openxmlformats.org/drawingml/2006/main" xmlns:r="http://schemas.openxmlformats.org/officeDocument/2006/relationships" xmlns:p="http://schemas.openxmlformats.org/presentationml/2006/main">
  <p:tag name="NUM" val="2"/>
</p:tagLst>
</file>

<file path=ppt/tags/tag79.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80.xml><?xml version="1.0" encoding="utf-8"?>
<p:tagLst xmlns:a="http://schemas.openxmlformats.org/drawingml/2006/main" xmlns:r="http://schemas.openxmlformats.org/officeDocument/2006/relationships" xmlns:p="http://schemas.openxmlformats.org/presentationml/2006/main">
  <p:tag name="NUM" val="3"/>
</p:tagLst>
</file>

<file path=ppt/tags/tag81.xml><?xml version="1.0" encoding="utf-8"?>
<p:tagLst xmlns:a="http://schemas.openxmlformats.org/drawingml/2006/main" xmlns:r="http://schemas.openxmlformats.org/officeDocument/2006/relationships" xmlns:p="http://schemas.openxmlformats.org/presentationml/2006/main">
  <p:tag name="NUM" val="2"/>
</p:tagLst>
</file>

<file path=ppt/tags/tag82.xml><?xml version="1.0" encoding="utf-8"?>
<p:tagLst xmlns:a="http://schemas.openxmlformats.org/drawingml/2006/main" xmlns:r="http://schemas.openxmlformats.org/officeDocument/2006/relationships" xmlns:p="http://schemas.openxmlformats.org/presentationml/2006/main">
  <p:tag name="NUM" val="1"/>
</p:tagLst>
</file>

<file path=ppt/tags/tag83.xml><?xml version="1.0" encoding="utf-8"?>
<p:tagLst xmlns:a="http://schemas.openxmlformats.org/drawingml/2006/main" xmlns:r="http://schemas.openxmlformats.org/officeDocument/2006/relationships" xmlns:p="http://schemas.openxmlformats.org/presentationml/2006/main">
  <p:tag name="NUM" val="3"/>
</p:tagLst>
</file>

<file path=ppt/tags/tag84.xml><?xml version="1.0" encoding="utf-8"?>
<p:tagLst xmlns:a="http://schemas.openxmlformats.org/drawingml/2006/main" xmlns:r="http://schemas.openxmlformats.org/officeDocument/2006/relationships" xmlns:p="http://schemas.openxmlformats.org/presentationml/2006/main">
  <p:tag name="NUM" val="2"/>
</p:tagLst>
</file>

<file path=ppt/tags/tag85.xml><?xml version="1.0" encoding="utf-8"?>
<p:tagLst xmlns:a="http://schemas.openxmlformats.org/drawingml/2006/main" xmlns:r="http://schemas.openxmlformats.org/officeDocument/2006/relationships" xmlns:p="http://schemas.openxmlformats.org/presentationml/2006/main">
  <p:tag name="NUM" val="1"/>
</p:tagLst>
</file>

<file path=ppt/tags/tag86.xml><?xml version="1.0" encoding="utf-8"?>
<p:tagLst xmlns:a="http://schemas.openxmlformats.org/drawingml/2006/main" xmlns:r="http://schemas.openxmlformats.org/officeDocument/2006/relationships" xmlns:p="http://schemas.openxmlformats.org/presentationml/2006/main">
  <p:tag name="NUM" val="3"/>
</p:tagLst>
</file>

<file path=ppt/tags/tag87.xml><?xml version="1.0" encoding="utf-8"?>
<p:tagLst xmlns:a="http://schemas.openxmlformats.org/drawingml/2006/main" xmlns:r="http://schemas.openxmlformats.org/officeDocument/2006/relationships" xmlns:p="http://schemas.openxmlformats.org/presentationml/2006/main">
  <p:tag name="NUM" val="2"/>
</p:tagLst>
</file>

<file path=ppt/tags/tag88.xml><?xml version="1.0" encoding="utf-8"?>
<p:tagLst xmlns:a="http://schemas.openxmlformats.org/drawingml/2006/main" xmlns:r="http://schemas.openxmlformats.org/officeDocument/2006/relationships" xmlns:p="http://schemas.openxmlformats.org/presentationml/2006/main">
  <p:tag name="NUM" val="1"/>
</p:tagLst>
</file>

<file path=ppt/tags/tag89.xml><?xml version="1.0" encoding="utf-8"?>
<p:tagLst xmlns:a="http://schemas.openxmlformats.org/drawingml/2006/main" xmlns:r="http://schemas.openxmlformats.org/officeDocument/2006/relationships" xmlns:p="http://schemas.openxmlformats.org/presentationml/2006/main">
  <p:tag name="NUM" val="3"/>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ags/tag90.xml><?xml version="1.0" encoding="utf-8"?>
<p:tagLst xmlns:a="http://schemas.openxmlformats.org/drawingml/2006/main" xmlns:r="http://schemas.openxmlformats.org/officeDocument/2006/relationships" xmlns:p="http://schemas.openxmlformats.org/presentationml/2006/main">
  <p:tag name="NUM" val="2"/>
</p:tagLst>
</file>

<file path=ppt/tags/tag91.xml><?xml version="1.0" encoding="utf-8"?>
<p:tagLst xmlns:a="http://schemas.openxmlformats.org/drawingml/2006/main" xmlns:r="http://schemas.openxmlformats.org/officeDocument/2006/relationships" xmlns:p="http://schemas.openxmlformats.org/presentationml/2006/main">
  <p:tag name="NUM" val="1"/>
</p:tagLst>
</file>

<file path=ppt/tags/tag92.xml><?xml version="1.0" encoding="utf-8"?>
<p:tagLst xmlns:a="http://schemas.openxmlformats.org/drawingml/2006/main" xmlns:r="http://schemas.openxmlformats.org/officeDocument/2006/relationships" xmlns:p="http://schemas.openxmlformats.org/presentationml/2006/main">
  <p:tag name="NUM" val="3"/>
</p:tagLst>
</file>

<file path=ppt/tags/tag93.xml><?xml version="1.0" encoding="utf-8"?>
<p:tagLst xmlns:a="http://schemas.openxmlformats.org/drawingml/2006/main" xmlns:r="http://schemas.openxmlformats.org/officeDocument/2006/relationships" xmlns:p="http://schemas.openxmlformats.org/presentationml/2006/main">
  <p:tag name="NUM" val="2"/>
</p:tagLst>
</file>

<file path=ppt/tags/tag94.xml><?xml version="1.0" encoding="utf-8"?>
<p:tagLst xmlns:a="http://schemas.openxmlformats.org/drawingml/2006/main" xmlns:r="http://schemas.openxmlformats.org/officeDocument/2006/relationships" xmlns:p="http://schemas.openxmlformats.org/presentationml/2006/main">
  <p:tag name="NUM" val="1"/>
</p:tagLst>
</file>

<file path=ppt/tags/tag95.xml><?xml version="1.0" encoding="utf-8"?>
<p:tagLst xmlns:a="http://schemas.openxmlformats.org/drawingml/2006/main" xmlns:r="http://schemas.openxmlformats.org/officeDocument/2006/relationships" xmlns:p="http://schemas.openxmlformats.org/presentationml/2006/main">
  <p:tag name="NUM" val="3"/>
</p:tagLst>
</file>

<file path=ppt/tags/tag96.xml><?xml version="1.0" encoding="utf-8"?>
<p:tagLst xmlns:a="http://schemas.openxmlformats.org/drawingml/2006/main" xmlns:r="http://schemas.openxmlformats.org/officeDocument/2006/relationships" xmlns:p="http://schemas.openxmlformats.org/presentationml/2006/main">
  <p:tag name="NUM" val="2"/>
</p:tagLst>
</file>

<file path=ppt/tags/tag97.xml><?xml version="1.0" encoding="utf-8"?>
<p:tagLst xmlns:a="http://schemas.openxmlformats.org/drawingml/2006/main" xmlns:r="http://schemas.openxmlformats.org/officeDocument/2006/relationships" xmlns:p="http://schemas.openxmlformats.org/presentationml/2006/main">
  <p:tag name="NUM" val="1"/>
</p:tagLst>
</file>

<file path=ppt/tags/tag98.xml><?xml version="1.0" encoding="utf-8"?>
<p:tagLst xmlns:a="http://schemas.openxmlformats.org/drawingml/2006/main" xmlns:r="http://schemas.openxmlformats.org/officeDocument/2006/relationships" xmlns:p="http://schemas.openxmlformats.org/presentationml/2006/main">
  <p:tag name="NUM" val="2"/>
</p:tagLst>
</file>

<file path=ppt/tags/tag9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1_Modèle par défaut">
  <a:themeElements>
    <a:clrScheme name="1_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Modèle par défaut">
  <a:themeElements>
    <a:clrScheme name="2_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4131</TotalTime>
  <Words>4813</Words>
  <Application>Microsoft Office PowerPoint</Application>
  <PresentationFormat>Affichage à l'écran (4:3)</PresentationFormat>
  <Paragraphs>700</Paragraphs>
  <Slides>60</Slides>
  <Notes>60</Notes>
  <HiddenSlides>0</HiddenSlides>
  <MMClips>0</MMClips>
  <ScaleCrop>false</ScaleCrop>
  <HeadingPairs>
    <vt:vector size="6" baseType="variant">
      <vt:variant>
        <vt:lpstr>Polices utilisées</vt:lpstr>
      </vt:variant>
      <vt:variant>
        <vt:i4>6</vt:i4>
      </vt:variant>
      <vt:variant>
        <vt:lpstr>Modèle de conception</vt:lpstr>
      </vt:variant>
      <vt:variant>
        <vt:i4>12</vt:i4>
      </vt:variant>
      <vt:variant>
        <vt:lpstr>Titres des diapositives</vt:lpstr>
      </vt:variant>
      <vt:variant>
        <vt:i4>60</vt:i4>
      </vt:variant>
    </vt:vector>
  </HeadingPairs>
  <TitlesOfParts>
    <vt:vector size="78" baseType="lpstr">
      <vt:lpstr>Arial</vt:lpstr>
      <vt:lpstr>Myriad Condensed Web</vt:lpstr>
      <vt:lpstr>Wingdings</vt:lpstr>
      <vt:lpstr>Calibri</vt:lpstr>
      <vt:lpstr>Verdana</vt:lpstr>
      <vt:lpstr>Symbol</vt:lpstr>
      <vt:lpstr>1_Modèle par défaut</vt:lpstr>
      <vt:lpstr>2_Modèle par défaut</vt:lpstr>
      <vt:lpstr>1_Modèle par défaut</vt:lpstr>
      <vt:lpstr>1_Modèle par défaut</vt:lpstr>
      <vt:lpstr>1_Modèle par défaut</vt:lpstr>
      <vt:lpstr>1_Modèle par défaut</vt:lpstr>
      <vt:lpstr>1_Modèle par défaut</vt:lpstr>
      <vt:lpstr>1_Modèle par défaut</vt:lpstr>
      <vt:lpstr>1_Modèle par défaut</vt:lpstr>
      <vt:lpstr>1_Modèle par défaut</vt:lpstr>
      <vt:lpstr>1_Modèle par défaut</vt:lpstr>
      <vt:lpstr>1_Modèle par défaut</vt:lpstr>
      <vt:lpstr>Diapositive 1</vt:lpstr>
      <vt:lpstr>INTERVENANTS</vt:lpstr>
      <vt:lpstr>Ecritures comptables présentation obligatoire sous format dématérialisé</vt:lpstr>
      <vt:lpstr>Ecritures comptables présentation obligatoire sous format dématérialisé</vt:lpstr>
      <vt:lpstr>1. OBJECTIFS DE L’ADMINISTRATION   transmission obligatoire du fichier des écritures comptables</vt:lpstr>
      <vt:lpstr>1. OBJECTIFS DE L’ADMINISTRATION         l’e-audit</vt:lpstr>
      <vt:lpstr>2. OBLIGATIONS DES CONTRIBUABLES        points clés</vt:lpstr>
      <vt:lpstr>2. OBLIGATIONS DES CONTRIBUABLES       Contribuables visés</vt:lpstr>
      <vt:lpstr>2. OBLIGATIONS DES CONTRIBUABLES      Contribuables exclus</vt:lpstr>
      <vt:lpstr>2. OBLIGATIONS DES CONTRIBUABLES         objet</vt:lpstr>
      <vt:lpstr>2. OBLIGATIONS DES CONTRIBUABLES     date d’application : en pratique</vt:lpstr>
      <vt:lpstr>2. Obligation des contribuables     exercice en cours </vt:lpstr>
      <vt:lpstr>2. OBLIGATIONS DES CONTRIBUABLES      Sanctions éventuelles</vt:lpstr>
      <vt:lpstr>2. OBLIGATIONS DES CONTRIBUABLES      Sanctions éventuelles</vt:lpstr>
      <vt:lpstr>2. OBLIGATION DES CONTRIBUABLES     comptabilité irrégulière : les risques</vt:lpstr>
      <vt:lpstr>Diapositive 16</vt:lpstr>
      <vt:lpstr>Diapositive 17</vt:lpstr>
      <vt:lpstr>3. CONTENU ET MODALITÉS      FEC : Informations minimales</vt:lpstr>
      <vt:lpstr>3. CONTENU ET MODALITES       Format du FEC</vt:lpstr>
      <vt:lpstr>3. CONTENU ET MODALITES       Format du FEC</vt:lpstr>
      <vt:lpstr>3. CONTENU ET MODALITES       Format du FEC</vt:lpstr>
      <vt:lpstr>3. CONTENU ET MODALITES       Format du FEC</vt:lpstr>
      <vt:lpstr>3. CONTENU ET MODALITES      détail des écritures à fournir ?</vt:lpstr>
      <vt:lpstr>3. CONTENU ET MODALITES      détail des écritures à fournir ?</vt:lpstr>
      <vt:lpstr>3. CONTENU ET MODALITES     référence et date des pièces justificatives</vt:lpstr>
      <vt:lpstr>3. CONTENU ET MODALITES       Format du FEC</vt:lpstr>
      <vt:lpstr>3. CONTENU ET MODALITES       Format du FEC</vt:lpstr>
      <vt:lpstr>3. CONTENU ET MODALITES       Format du FEC</vt:lpstr>
      <vt:lpstr>3. CONTENU ET MODALITES      Modalités de remise</vt:lpstr>
      <vt:lpstr>3. CONTENU ET MODALITES    externalisation et lieu de la tenue</vt:lpstr>
      <vt:lpstr>3. CONTENU ET MODALITES      recommandations</vt:lpstr>
      <vt:lpstr>3. CONTENU ET MODALITES      recommandations</vt:lpstr>
      <vt:lpstr>3. CONTENU ET MODALITES      recommandations</vt:lpstr>
      <vt:lpstr>3. CONTENU ET MODALITES      recommandations</vt:lpstr>
      <vt:lpstr>4. Facteurs de complexité          organisation comptable</vt:lpstr>
      <vt:lpstr>4. Facteurs de complexité         architecture SI</vt:lpstr>
      <vt:lpstr>4. Facteurs de complexité          ERP ou PGI</vt:lpstr>
      <vt:lpstr>4. Facteurs de complexité          impact sur le FEC</vt:lpstr>
      <vt:lpstr>4. Facteurs de complexité          conséquence</vt:lpstr>
      <vt:lpstr>5. DIFFICULTES PRATIQUES</vt:lpstr>
      <vt:lpstr>5. DIFFICULTES PRATIQUES</vt:lpstr>
      <vt:lpstr>5. DIFFICULTES PRATIQUES</vt:lpstr>
      <vt:lpstr>5. DIFFICULTES PRATIQUES</vt:lpstr>
      <vt:lpstr>5. DIFFICULTES PRATIQUES     </vt:lpstr>
      <vt:lpstr>5. DIFFICULTES PRATIQUES</vt:lpstr>
      <vt:lpstr>5. DIFFICULTES PRATIQUES</vt:lpstr>
      <vt:lpstr>5. DIFFICULTES PRATIQUES</vt:lpstr>
      <vt:lpstr>6. ANALYSE DU FEC      recommandations</vt:lpstr>
      <vt:lpstr>6. ANALYSE DU FEC      Par l’administration</vt:lpstr>
      <vt:lpstr>6. ANALYSE DU FEC      Par l’administration</vt:lpstr>
      <vt:lpstr>6. ANALYSE DU FEC conformité du fichier avec les exigences de forme du LPF  L 47 A-1</vt:lpstr>
      <vt:lpstr>6. ANALYSE DU FEC      Sujets ciblés lors des contrôles CFCI</vt:lpstr>
      <vt:lpstr>6. ANALYSE DU FEC  respect des règles de tenue de la comptabilité informatisée</vt:lpstr>
      <vt:lpstr>6. ANALYSE DU FEC     concordance du FEC avec le SIG</vt:lpstr>
      <vt:lpstr>6. ANALYSE DU FEC     Cohérence avec les déclarations fiscales</vt:lpstr>
      <vt:lpstr>6. ANALYSE DU FEC      Pour aller plus loin…</vt:lpstr>
      <vt:lpstr>6. ANALYSE DU FEC      pour aller encore plus loin…</vt:lpstr>
      <vt:lpstr>6. ANALYSE DU FEC       Outils utilisés</vt:lpstr>
      <vt:lpstr>Diapositive 59</vt:lpstr>
      <vt:lpstr>CONTACTS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Fichier des écritures comptables</dc:title>
  <dc:creator>mlg@incivo.net</dc:creator>
  <cp:keywords>Webinaire;FEC</cp:keywords>
  <cp:lastModifiedBy>I-MEDIA</cp:lastModifiedBy>
  <cp:revision>689</cp:revision>
  <cp:lastPrinted>2013-12-09T18:46:29Z</cp:lastPrinted>
  <dcterms:created xsi:type="dcterms:W3CDTF">1601-01-01T00:00:00Z</dcterms:created>
  <dcterms:modified xsi:type="dcterms:W3CDTF">2014-01-06T14:49:16Z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